
<file path=[Content_Types].xml><?xml version="1.0" encoding="utf-8"?>
<Types xmlns="http://schemas.openxmlformats.org/package/2006/content-types">
  <Default Extension="xml" ContentType="application/vnd.openxmlformats-officedocument.extended-properties+xml"/>
  <Default Extension="jpeg" ContentType="image/jpeg"/>
  <Default Extension="png" ContentType="image/png"/>
  <Default Extension="fntdata" ContentType="application/x-fontdata"/>
  <Default Extension="mp4" ContentType="video/mp4"/>
  <Default Extension="rels" ContentType="application/vnd.openxmlformats-package.relationships+xml"/>
  <Override PartName="/docProps/core.xml" ContentType="application/vnd.openxmlformats-package.core-properties+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Layouts/slideLayout8.xml" ContentType="application/vnd.openxmlformats-officedocument.presentationml.slideLayout+xml"/>
  <Override PartName="/ppt/slideLayouts/slideLayout3.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theme/theme1.xml" ContentType="application/vnd.openxmlformats-officedocument.theme+xml"/>
  <Override PartName="/ppt/slides/slide17.xml" ContentType="application/vnd.openxmlformats-officedocument.presentationml.slide+xml"/>
  <Override PartName="/ppt/notesSlides/notesSlide10.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slides/slide25.xml" ContentType="application/vnd.openxmlformats-officedocument.presentationml.slide+xml"/>
  <Override PartName="/ppt/slides/slide20.xml" ContentType="application/vnd.openxmlformats-officedocument.presentationml.slide+xml"/>
  <Override PartName="/ppt/viewProps.xml" ContentType="application/vnd.openxmlformats-officedocument.presentationml.viewProps+xml"/>
  <Override PartName="/ppt/slides/slide6.xml" ContentType="application/vnd.openxmlformats-officedocument.presentationml.slide+xml"/>
  <Override PartName="/ppt/notesSlides/notesSlide6.xml" ContentType="application/vnd.openxmlformats-officedocument.presentationml.notesSlide+xml"/>
  <Override PartName="/ppt/slides/slide11.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slides/slide1.xml" ContentType="application/vnd.openxmlformats-officedocument.presentationml.slide+xml"/>
  <Override PartName="/ppt/notesSlides/notesSlide1.xml" ContentType="application/vnd.openxmlformats-officedocument.presentationml.notesSlide+xml"/>
  <Override PartName="/ppt/slides/slide15.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notesSlides/notesSlide5.xml" ContentType="application/vnd.openxmlformats-officedocument.presentationml.notesSlide+xml"/>
  <Override PartName="/ppt/slides/slide10.xml" ContentType="application/vnd.openxmlformats-officedocument.presentationml.slide+xml"/>
  <Override PartName="/ppt/slides/slide23.xml" ContentType="application/vnd.openxmlformats-officedocument.presentationml.slide+xml"/>
  <Override PartName="/ppt/changesInfos/changesInfo1.xml" ContentType="application/vnd.ms-powerpoint.changesinfo+xml"/>
  <Override PartName="/ppt/slides/slide4.xml" ContentType="application/vnd.openxmlformats-officedocument.presentationml.slide+xml"/>
  <Override PartName="/ppt/notesSlides/notesSlide4.xml" ContentType="application/vnd.openxmlformats-officedocument.presentationml.notesSlide+xml"/>
  <Override PartName="/ppt/slides/slide14.xml" ContentType="application/vnd.openxmlformats-officedocument.presentationml.slide+xml"/>
  <Override PartName="/ppt/notesSlides/notesSlide9.xml" ContentType="application/vnd.openxmlformats-officedocument.presentationml.notesSlide+xml"/>
  <Override PartName="/ppt/slides/slide22.xml" ContentType="application/vnd.openxmlformats-officedocument.presentationml.slide+xml"/>
  <Override PartName="/ppt/tableStyles.xml" ContentType="application/vnd.openxmlformats-officedocument.presentationml.tableStyles+xml"/>
  <Override PartName="/ppt/slides/slide9.xml" ContentType="application/vnd.openxmlformats-officedocument.presentationml.slide+xml"/>
  <Override PartName="/ppt/notesSlides/notesSlide8.xml" ContentType="application/vnd.openxmlformats-officedocument.presentationml.notesSlide+xml"/>
  <Override PartName="/ppt/slides/slide18.xml" ContentType="application/vnd.openxmlformats-officedocument.presentationml.slide+xml"/>
  <Override PartName="/ppt/slides/slide3.xml" ContentType="application/vnd.openxmlformats-officedocument.presentationml.slide+xml"/>
  <Override PartName="/ppt/notesSlides/notesSlide3.xml" ContentType="application/vnd.openxmlformats-officedocument.presentationml.notesSlide+xml"/>
  <Override PartName="/ppt/slides/slide8.xml" ContentType="application/vnd.openxmlformats-officedocument.presentationml.slide+xml"/>
  <Override PartName="/ppt/slides/slide13.xml" ContentType="application/vnd.openxmlformats-officedocument.presentationml.slide+xml"/>
  <Override PartName="/ppt/slides/slide21.xml" ContentType="application/vnd.openxmlformats-officedocument.presentationml.slide+xml"/>
  <Override PartName="/ppt/slides/slide7.xml" ContentType="application/vnd.openxmlformats-officedocument.presentationml.slide+xml"/>
  <Override PartName="/ppt/notesSlides/notesSlide7.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docProps/custom.xml" ContentType="application/vnd.openxmlformats-officedocument.custom-properties+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 Type="http://schemas.openxmlformats.org/officeDocument/2006/relationships/custom-properties" Target="/docProps/custom.xml" Id="rId4" /></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7"/>
  </p:notesMasterIdLst>
  <p:sldIdLst>
    <p:sldId id="256" r:id="rId2"/>
    <p:sldId id="257" r:id="rId3"/>
    <p:sldId id="258" r:id="rId4"/>
    <p:sldId id="259" r:id="rId5"/>
    <p:sldId id="260" r:id="rId6"/>
    <p:sldId id="261" r:id="rId7"/>
    <p:sldId id="262" r:id="rId8"/>
    <p:sldId id="293" r:id="rId9"/>
    <p:sldId id="264" r:id="rId10"/>
    <p:sldId id="294" r:id="rId11"/>
    <p:sldId id="295" r:id="rId12"/>
    <p:sldId id="296" r:id="rId13"/>
    <p:sldId id="297" r:id="rId14"/>
    <p:sldId id="267" r:id="rId15"/>
    <p:sldId id="299" r:id="rId16"/>
    <p:sldId id="298" r:id="rId17"/>
    <p:sldId id="271" r:id="rId18"/>
    <p:sldId id="300" r:id="rId19"/>
    <p:sldId id="301" r:id="rId20"/>
    <p:sldId id="302" r:id="rId21"/>
    <p:sldId id="307" r:id="rId22"/>
    <p:sldId id="303" r:id="rId23"/>
    <p:sldId id="304" r:id="rId24"/>
    <p:sldId id="305" r:id="rId25"/>
    <p:sldId id="306" r:id="rId26"/>
  </p:sldIdLst>
  <p:sldSz cx="9144000" cy="5143500" type="screen16x9"/>
  <p:notesSz cx="6858000" cy="9144000"/>
  <p:embeddedFontLst>
    <p:embeddedFont>
      <p:font typeface="Bebas Neue" panose="020B0606020202050201" pitchFamily="34" charset="0"/>
      <p:regular r:id="rId28"/>
    </p:embeddedFont>
    <p:embeddedFont>
      <p:font typeface="Golos Text" panose="020B0604020202020204" charset="0"/>
      <p:regular r:id="rId29"/>
      <p:bold r:id="rId30"/>
    </p:embeddedFont>
    <p:embeddedFont>
      <p:font typeface="Golos Text Medium" panose="020B0604020202020204"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3417685-44DE-4A42-9DCF-7B90F2D89F16}">
  <a:tblStyle styleId="{A3417685-44DE-4A42-9DCF-7B90F2D89F1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67" y="67"/>
      </p:cViewPr>
      <p:guideLst/>
    </p:cSldViewPr>
  </p:slideViewPr>
  <p:notesTextViewPr>
    <p:cViewPr>
      <p:scale>
        <a:sx n="1" d="1"/>
        <a:sy n="1" d="1"/>
      </p:scale>
      <p:origin x="0" y="0"/>
    </p:cViewPr>
  </p:notesTextViewPr>
  <p:gridSpacing cx="72008" cy="72008"/>
</p:viewPr>
</file>

<file path=ppt/_rels/presentation.xml.rels>&#65279;<?xml version="1.0" encoding="utf-8"?><Relationships xmlns="http://schemas.openxmlformats.org/package/2006/relationships"><Relationship Type="http://schemas.openxmlformats.org/officeDocument/2006/relationships/slide" Target="/ppt/slides/slide12.xml" Id="rId13" /><Relationship Type="http://schemas.openxmlformats.org/officeDocument/2006/relationships/slide" Target="/ppt/slides/slide17.xml" Id="rId18" /><Relationship Type="http://schemas.openxmlformats.org/officeDocument/2006/relationships/slide" Target="/ppt/slides/slide25.xml" Id="rId26" /><Relationship Type="http://schemas.openxmlformats.org/officeDocument/2006/relationships/slide" Target="/ppt/slides/slide20.xml" Id="rId21" /><Relationship Type="http://schemas.openxmlformats.org/officeDocument/2006/relationships/viewProps" Target="/ppt/viewProps.xml" Id="rId34" /><Relationship Type="http://schemas.openxmlformats.org/officeDocument/2006/relationships/slide" Target="/ppt/slides/slide6.xml" Id="rId7" /><Relationship Type="http://schemas.openxmlformats.org/officeDocument/2006/relationships/slide" Target="/ppt/slides/slide11.xml" Id="rId12" /><Relationship Type="http://schemas.openxmlformats.org/officeDocument/2006/relationships/slide" Target="/ppt/slides/slide16.xml" Id="rId17" /><Relationship Type="http://schemas.openxmlformats.org/officeDocument/2006/relationships/slide" Target="/ppt/slides/slide24.xml" Id="rId25" /><Relationship Type="http://schemas.openxmlformats.org/officeDocument/2006/relationships/presProps" Target="/ppt/presProps.xml" Id="rId33" /><Relationship Type="http://schemas.openxmlformats.org/officeDocument/2006/relationships/slide" Target="/ppt/slides/slide1.xml" Id="rId2" /><Relationship Type="http://schemas.openxmlformats.org/officeDocument/2006/relationships/slide" Target="/ppt/slides/slide15.xml" Id="rId16" /><Relationship Type="http://schemas.openxmlformats.org/officeDocument/2006/relationships/slide" Target="/ppt/slides/slide19.xml" Id="rId20" /><Relationship Type="http://schemas.openxmlformats.org/officeDocument/2006/relationships/font" Target="/ppt/fonts/font2.fntdata" Id="rId29" /><Relationship Type="http://schemas.openxmlformats.org/officeDocument/2006/relationships/slideMaster" Target="/ppt/slideMasters/slideMaster1.xml" Id="rId1" /><Relationship Type="http://schemas.openxmlformats.org/officeDocument/2006/relationships/slide" Target="/ppt/slides/slide5.xml" Id="rId6" /><Relationship Type="http://schemas.openxmlformats.org/officeDocument/2006/relationships/slide" Target="/ppt/slides/slide10.xml" Id="rId11" /><Relationship Type="http://schemas.openxmlformats.org/officeDocument/2006/relationships/slide" Target="/ppt/slides/slide23.xml" Id="rId24" /><Relationship Type="http://schemas.openxmlformats.org/officeDocument/2006/relationships/font" Target="/ppt/fonts/font5.fntdata" Id="rId32" /><Relationship Type="http://schemas.microsoft.com/office/2016/11/relationships/changesInfo" Target="/ppt/changesInfos/changesInfo1.xml" Id="rId37" /><Relationship Type="http://schemas.openxmlformats.org/officeDocument/2006/relationships/slide" Target="/ppt/slides/slide4.xml" Id="rId5" /><Relationship Type="http://schemas.openxmlformats.org/officeDocument/2006/relationships/slide" Target="/ppt/slides/slide14.xml" Id="rId15" /><Relationship Type="http://schemas.openxmlformats.org/officeDocument/2006/relationships/slide" Target="/ppt/slides/slide22.xml" Id="rId23" /><Relationship Type="http://schemas.openxmlformats.org/officeDocument/2006/relationships/font" Target="/ppt/fonts/font1.fntdata" Id="rId28" /><Relationship Type="http://schemas.openxmlformats.org/officeDocument/2006/relationships/tableStyles" Target="/ppt/tableStyles.xml" Id="rId36" /><Relationship Type="http://schemas.openxmlformats.org/officeDocument/2006/relationships/slide" Target="/ppt/slides/slide9.xml" Id="rId10" /><Relationship Type="http://schemas.openxmlformats.org/officeDocument/2006/relationships/slide" Target="/ppt/slides/slide18.xml" Id="rId19" /><Relationship Type="http://schemas.openxmlformats.org/officeDocument/2006/relationships/font" Target="/ppt/fonts/font4.fntdata" Id="rId31" /><Relationship Type="http://schemas.openxmlformats.org/officeDocument/2006/relationships/slide" Target="/ppt/slides/slide3.xml" Id="rId4" /><Relationship Type="http://schemas.openxmlformats.org/officeDocument/2006/relationships/slide" Target="/ppt/slides/slide8.xml" Id="rId9" /><Relationship Type="http://schemas.openxmlformats.org/officeDocument/2006/relationships/slide" Target="/ppt/slides/slide13.xml" Id="rId14" /><Relationship Type="http://schemas.openxmlformats.org/officeDocument/2006/relationships/slide" Target="/ppt/slides/slide21.xml" Id="rId22" /><Relationship Type="http://schemas.openxmlformats.org/officeDocument/2006/relationships/notesMaster" Target="/ppt/notesMasters/notesMaster1.xml" Id="rId27" /><Relationship Type="http://schemas.openxmlformats.org/officeDocument/2006/relationships/font" Target="/ppt/fonts/font3.fntdata" Id="rId30" /><Relationship Type="http://schemas.openxmlformats.org/officeDocument/2006/relationships/theme" Target="/ppt/theme/theme1.xml" Id="rId35" /><Relationship Type="http://schemas.openxmlformats.org/officeDocument/2006/relationships/slide" Target="/ppt/slides/slide7.xml" Id="rId8" /><Relationship Type="http://schemas.openxmlformats.org/officeDocument/2006/relationships/slide" Target="/ppt/slides/slide2.xml" Id="rId3" /></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URAI ARAVINTH R" userId="b3c5d41400ec0382" providerId="LiveId" clId="{0C37B16E-F033-4E62-999D-4FBF79BE77FA}"/>
    <pc:docChg chg="addSld modSld">
      <pc:chgData name="DURAI ARAVINTH R" userId="b3c5d41400ec0382" providerId="LiveId" clId="{0C37B16E-F033-4E62-999D-4FBF79BE77FA}" dt="2024-11-10T05:49:36.789" v="3" actId="1076"/>
      <pc:docMkLst>
        <pc:docMk/>
      </pc:docMkLst>
      <pc:sldChg chg="addSp modSp new mod modAnim">
        <pc:chgData name="DURAI ARAVINTH R" userId="b3c5d41400ec0382" providerId="LiveId" clId="{0C37B16E-F033-4E62-999D-4FBF79BE77FA}" dt="2024-11-10T05:49:36.789" v="3" actId="1076"/>
        <pc:sldMkLst>
          <pc:docMk/>
          <pc:sldMk cId="615879303" sldId="307"/>
        </pc:sldMkLst>
        <pc:picChg chg="add mod">
          <ac:chgData name="DURAI ARAVINTH R" userId="b3c5d41400ec0382" providerId="LiveId" clId="{0C37B16E-F033-4E62-999D-4FBF79BE77FA}" dt="2024-11-10T05:49:36.789" v="3" actId="1076"/>
          <ac:picMkLst>
            <pc:docMk/>
            <pc:sldMk cId="615879303" sldId="307"/>
            <ac:picMk id="2" creationId="{3ED8BDFA-3697-8E1A-6193-0D31A4287DA6}"/>
          </ac:picMkLst>
        </pc:picChg>
      </pc:sldChg>
    </pc:docChg>
  </pc:docChgLst>
</pc:chgInfo>
</file>

<file path=ppt/media/image1.jpeg>
</file>

<file path=ppt/media/image2.jpeg>
</file>

<file path=ppt/media/image3.png>
</file>

<file path=ppt/media/image4.png>
</file>

<file path=ppt/media/image5.png>
</file>

<file path=ppt/media/media1.mp4>
</file>

<file path=ppt/notesMasters/_rels/notesMaster1.xml.rels>&#65279;<?xml version="1.0" encoding="utf-8"?><Relationships xmlns="http://schemas.openxmlformats.org/package/2006/relationships"><Relationship Type="http://schemas.openxmlformats.org/officeDocument/2006/relationships/theme" Target="/ppt/theme/theme2.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&#65279;<?xml version="1.0" encoding="utf-8"?><Relationships xmlns="http://schemas.openxmlformats.org/package/2006/relationships"><Relationship Type="http://schemas.openxmlformats.org/officeDocument/2006/relationships/slide" Target="/ppt/slides/slide1.xml" Id="rId2" /><Relationship Type="http://schemas.openxmlformats.org/officeDocument/2006/relationships/notesMaster" Target="/ppt/notesMasters/notesMaster1.xml" Id="rId1" /></Relationships>
</file>

<file path=ppt/notesSlides/_rels/notesSlide10.xml.rels>&#65279;<?xml version="1.0" encoding="utf-8"?><Relationships xmlns="http://schemas.openxmlformats.org/package/2006/relationships"><Relationship Type="http://schemas.openxmlformats.org/officeDocument/2006/relationships/slide" Target="/ppt/slides/slide17.xml" Id="rId2" /><Relationship Type="http://schemas.openxmlformats.org/officeDocument/2006/relationships/notesMaster" Target="/ppt/notesMasters/notesMaster1.xml" Id="rId1" /></Relationships>
</file>

<file path=ppt/notesSlides/_rels/notesSlide2.xml.rels>&#65279;<?xml version="1.0" encoding="utf-8"?><Relationships xmlns="http://schemas.openxmlformats.org/package/2006/relationships"><Relationship Type="http://schemas.openxmlformats.org/officeDocument/2006/relationships/slide" Target="/ppt/slides/slide2.xml" Id="rId2" /><Relationship Type="http://schemas.openxmlformats.org/officeDocument/2006/relationships/notesMaster" Target="/ppt/notesMasters/notesMaster1.xml" Id="rId1" /></Relationships>
</file>

<file path=ppt/notesSlides/_rels/notesSlide3.xml.rels>&#65279;<?xml version="1.0" encoding="utf-8"?><Relationships xmlns="http://schemas.openxmlformats.org/package/2006/relationships"><Relationship Type="http://schemas.openxmlformats.org/officeDocument/2006/relationships/slide" Target="/ppt/slides/slide3.xml" Id="rId2" /><Relationship Type="http://schemas.openxmlformats.org/officeDocument/2006/relationships/notesMaster" Target="/ppt/notesMasters/notesMaster1.xml" Id="rId1" /></Relationships>
</file>

<file path=ppt/notesSlides/_rels/notesSlide4.xml.rels>&#65279;<?xml version="1.0" encoding="utf-8"?><Relationships xmlns="http://schemas.openxmlformats.org/package/2006/relationships"><Relationship Type="http://schemas.openxmlformats.org/officeDocument/2006/relationships/slide" Target="/ppt/slides/slide4.xml" Id="rId2" /><Relationship Type="http://schemas.openxmlformats.org/officeDocument/2006/relationships/notesMaster" Target="/ppt/notesMasters/notesMaster1.xml" Id="rId1" /></Relationships>
</file>

<file path=ppt/notesSlides/_rels/notesSlide5.xml.rels>&#65279;<?xml version="1.0" encoding="utf-8"?><Relationships xmlns="http://schemas.openxmlformats.org/package/2006/relationships"><Relationship Type="http://schemas.openxmlformats.org/officeDocument/2006/relationships/slide" Target="/ppt/slides/slide5.xml" Id="rId2" /><Relationship Type="http://schemas.openxmlformats.org/officeDocument/2006/relationships/notesMaster" Target="/ppt/notesMasters/notesMaster1.xml" Id="rId1" /></Relationships>
</file>

<file path=ppt/notesSlides/_rels/notesSlide6.xml.rels>&#65279;<?xml version="1.0" encoding="utf-8"?><Relationships xmlns="http://schemas.openxmlformats.org/package/2006/relationships"><Relationship Type="http://schemas.openxmlformats.org/officeDocument/2006/relationships/slide" Target="/ppt/slides/slide6.xml" Id="rId2" /><Relationship Type="http://schemas.openxmlformats.org/officeDocument/2006/relationships/notesMaster" Target="/ppt/notesMasters/notesMaster1.xml" Id="rId1" /></Relationships>
</file>

<file path=ppt/notesSlides/_rels/notesSlide7.xml.rels>&#65279;<?xml version="1.0" encoding="utf-8"?><Relationships xmlns="http://schemas.openxmlformats.org/package/2006/relationships"><Relationship Type="http://schemas.openxmlformats.org/officeDocument/2006/relationships/slide" Target="/ppt/slides/slide7.xml" Id="rId2" /><Relationship Type="http://schemas.openxmlformats.org/officeDocument/2006/relationships/notesMaster" Target="/ppt/notesMasters/notesMaster1.xml" Id="rId1" /></Relationships>
</file>

<file path=ppt/notesSlides/_rels/notesSlide8.xml.rels>&#65279;<?xml version="1.0" encoding="utf-8"?><Relationships xmlns="http://schemas.openxmlformats.org/package/2006/relationships"><Relationship Type="http://schemas.openxmlformats.org/officeDocument/2006/relationships/slide" Target="/ppt/slides/slide9.xml" Id="rId2" /><Relationship Type="http://schemas.openxmlformats.org/officeDocument/2006/relationships/notesMaster" Target="/ppt/notesMasters/notesMaster1.xml" Id="rId1" /></Relationships>
</file>

<file path=ppt/notesSlides/_rels/notesSlide9.xml.rels>&#65279;<?xml version="1.0" encoding="utf-8"?><Relationships xmlns="http://schemas.openxmlformats.org/package/2006/relationships"><Relationship Type="http://schemas.openxmlformats.org/officeDocument/2006/relationships/slide" Target="/ppt/slides/slide14.xml" Id="rId2" /><Relationship Type="http://schemas.openxmlformats.org/officeDocument/2006/relationships/notesMaster" Target="/ppt/notesMasters/notesMaster1.xml" Id="rId1"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2b21ebf290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2b21ebf29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2b21ebf290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2b21ebf29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&#65279;<?xml version="1.0" encoding="utf-8"?><Relationships xmlns="http://schemas.openxmlformats.org/package/2006/relationships"><Relationship Type="http://schemas.openxmlformats.org/officeDocument/2006/relationships/image" Target="/ppt/media/image1.jpeg" Id="rId2" /><Relationship Type="http://schemas.openxmlformats.org/officeDocument/2006/relationships/slideMaster" Target="/ppt/slideMasters/slideMaster1.xml" Id="rId1" /></Relationships>
</file>

<file path=ppt/slideLayouts/_rels/slideLayout2.xml.rels>&#65279;<?xml version="1.0" encoding="utf-8"?><Relationships xmlns="http://schemas.openxmlformats.org/package/2006/relationships"><Relationship Type="http://schemas.openxmlformats.org/officeDocument/2006/relationships/image" Target="/ppt/media/image1.jpeg" Id="rId2" /><Relationship Type="http://schemas.openxmlformats.org/officeDocument/2006/relationships/slideMaster" Target="/ppt/slideMasters/slideMaster1.xml" Id="rId1" /></Relationships>
</file>

<file path=ppt/slideLayouts/_rels/slideLayout3.xml.rels>&#65279;<?xml version="1.0" encoding="utf-8"?><Relationships xmlns="http://schemas.openxmlformats.org/package/2006/relationships"><Relationship Type="http://schemas.openxmlformats.org/officeDocument/2006/relationships/image" Target="/ppt/media/image1.jpeg" Id="rId2" /><Relationship Type="http://schemas.openxmlformats.org/officeDocument/2006/relationships/slideMaster" Target="/ppt/slideMasters/slideMaster1.xml" Id="rId1" /></Relationships>
</file>

<file path=ppt/slideLayouts/_rels/slideLayout4.xml.rels>&#65279;<?xml version="1.0" encoding="utf-8"?><Relationships xmlns="http://schemas.openxmlformats.org/package/2006/relationships"><Relationship Type="http://schemas.openxmlformats.org/officeDocument/2006/relationships/image" Target="/ppt/media/image1.jpeg" Id="rId2" /><Relationship Type="http://schemas.openxmlformats.org/officeDocument/2006/relationships/slideMaster" Target="/ppt/slideMasters/slideMaster1.xml" Id="rId1" /></Relationships>
</file>

<file path=ppt/slideLayouts/_rels/slideLayout5.xml.rels>&#65279;<?xml version="1.0" encoding="utf-8"?><Relationships xmlns="http://schemas.openxmlformats.org/package/2006/relationships"><Relationship Type="http://schemas.openxmlformats.org/officeDocument/2006/relationships/image" Target="/ppt/media/image1.jpeg" Id="rId2" /><Relationship Type="http://schemas.openxmlformats.org/officeDocument/2006/relationships/slideMaster" Target="/ppt/slideMasters/slideMaster1.xml" Id="rId1" /></Relationships>
</file>

<file path=ppt/slideLayouts/_rels/slideLayout6.xml.rels>&#65279;<?xml version="1.0" encoding="utf-8"?><Relationships xmlns="http://schemas.openxmlformats.org/package/2006/relationships"><Relationship Type="http://schemas.openxmlformats.org/officeDocument/2006/relationships/image" Target="/ppt/media/image1.jpeg" Id="rId2" /><Relationship Type="http://schemas.openxmlformats.org/officeDocument/2006/relationships/slideMaster" Target="/ppt/slideMasters/slideMaster1.xml" Id="rId1" /></Relationships>
</file>

<file path=ppt/slideLayouts/_rels/slideLayout7.xml.rels>&#65279;<?xml version="1.0" encoding="utf-8"?><Relationships xmlns="http://schemas.openxmlformats.org/package/2006/relationships"><Relationship Type="http://schemas.openxmlformats.org/officeDocument/2006/relationships/image" Target="/ppt/media/image1.jpeg" Id="rId2" /><Relationship Type="http://schemas.openxmlformats.org/officeDocument/2006/relationships/slideMaster" Target="/ppt/slideMasters/slideMaster1.xml" Id="rId1" /></Relationships>
</file>

<file path=ppt/slideLayouts/_rels/slideLayout8.xml.rels>&#65279;<?xml version="1.0" encoding="utf-8"?><Relationships xmlns="http://schemas.openxmlformats.org/package/2006/relationships"><Relationship Type="http://schemas.openxmlformats.org/officeDocument/2006/relationships/image" Target="/ppt/media/image2.jpeg" Id="rId2" /><Relationship Type="http://schemas.openxmlformats.org/officeDocument/2006/relationships/slideMaster" Target="/ppt/slideMasters/slideMaster1.xml" Id="rId1"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slideLayout" Target="/ppt/slideLayouts/slideLayout8.xml" Id="rId8" /><Relationship Type="http://schemas.openxmlformats.org/officeDocument/2006/relationships/slideLayout" Target="/ppt/slideLayouts/slideLayout3.xml" Id="rId3" /><Relationship Type="http://schemas.openxmlformats.org/officeDocument/2006/relationships/slideLayout" Target="/ppt/slideLayouts/slideLayout7.xml" Id="rId7" /><Relationship Type="http://schemas.openxmlformats.org/officeDocument/2006/relationships/slideLayout" Target="/ppt/slideLayouts/slideLayout2.xml" Id="rId2" /><Relationship Type="http://schemas.openxmlformats.org/officeDocument/2006/relationships/slideLayout" Target="/ppt/slideLayouts/slideLayout1.xml" Id="rId1" /><Relationship Type="http://schemas.openxmlformats.org/officeDocument/2006/relationships/slideLayout" Target="/ppt/slideLayouts/slideLayout6.xml" Id="rId6" /><Relationship Type="http://schemas.openxmlformats.org/officeDocument/2006/relationships/slideLayout" Target="/ppt/slideLayouts/slideLayout5.xml" Id="rId5" /><Relationship Type="http://schemas.openxmlformats.org/officeDocument/2006/relationships/slideLayout" Target="/ppt/slideLayouts/slideLayout4.xml" Id="rId4" /><Relationship Type="http://schemas.openxmlformats.org/officeDocument/2006/relationships/theme" Target="/ppt/theme/theme1.xml" Id="rId9"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9" r:id="rId7"/>
    <p:sldLayoutId id="2147483663"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&#65279;<?xml version="1.0" encoding="utf-8"?><Relationships xmlns="http://schemas.openxmlformats.org/package/2006/relationships"><Relationship Type="http://schemas.openxmlformats.org/officeDocument/2006/relationships/notesSlide" Target="/ppt/notesSlides/notesSlide1.xml" Id="rId2" /><Relationship Type="http://schemas.openxmlformats.org/officeDocument/2006/relationships/slideLayout" Target="/ppt/slideLayouts/slideLayout1.xml" Id="rId1" /></Relationships>
</file>

<file path=ppt/slides/_rels/slide10.xml.rels>&#65279;<?xml version="1.0" encoding="utf-8"?><Relationships xmlns="http://schemas.openxmlformats.org/package/2006/relationships"><Relationship Type="http://schemas.openxmlformats.org/officeDocument/2006/relationships/slideLayout" Target="/ppt/slideLayouts/slideLayout4.xml" Id="rId1" /></Relationships>
</file>

<file path=ppt/slides/_rels/slide11.xml.rels>&#65279;<?xml version="1.0" encoding="utf-8"?><Relationships xmlns="http://schemas.openxmlformats.org/package/2006/relationships"><Relationship Type="http://schemas.openxmlformats.org/officeDocument/2006/relationships/slideLayout" Target="/ppt/slideLayouts/slideLayout4.xml" Id="rId1" /></Relationships>
</file>

<file path=ppt/slides/_rels/slide12.xml.rels>&#65279;<?xml version="1.0" encoding="utf-8"?><Relationships xmlns="http://schemas.openxmlformats.org/package/2006/relationships"><Relationship Type="http://schemas.openxmlformats.org/officeDocument/2006/relationships/slideLayout" Target="/ppt/slideLayouts/slideLayout4.xml" Id="rId1" /></Relationships>
</file>

<file path=ppt/slides/_rels/slide13.xml.rels>&#65279;<?xml version="1.0" encoding="utf-8"?><Relationships xmlns="http://schemas.openxmlformats.org/package/2006/relationships"><Relationship Type="http://schemas.openxmlformats.org/officeDocument/2006/relationships/slideLayout" Target="/ppt/slideLayouts/slideLayout4.xml" Id="rId1" /></Relationships>
</file>

<file path=ppt/slides/_rels/slide14.xml.rels>&#65279;<?xml version="1.0" encoding="utf-8"?><Relationships xmlns="http://schemas.openxmlformats.org/package/2006/relationships"><Relationship Type="http://schemas.openxmlformats.org/officeDocument/2006/relationships/notesSlide" Target="/ppt/notesSlides/notesSlide9.xml" Id="rId2" /><Relationship Type="http://schemas.openxmlformats.org/officeDocument/2006/relationships/slideLayout" Target="/ppt/slideLayouts/slideLayout2.xml" Id="rId1" /></Relationships>
</file>

<file path=ppt/slides/_rels/slide15.xml.rels>&#65279;<?xml version="1.0" encoding="utf-8"?><Relationships xmlns="http://schemas.openxmlformats.org/package/2006/relationships"><Relationship Type="http://schemas.openxmlformats.org/officeDocument/2006/relationships/image" Target="/ppt/media/image3.png" Id="rId2" /><Relationship Type="http://schemas.openxmlformats.org/officeDocument/2006/relationships/slideLayout" Target="/ppt/slideLayouts/slideLayout2.xml" Id="rId1" /></Relationships>
</file>

<file path=ppt/slides/_rels/slide16.xml.rels>&#65279;<?xml version="1.0" encoding="utf-8"?><Relationships xmlns="http://schemas.openxmlformats.org/package/2006/relationships"><Relationship Type="http://schemas.openxmlformats.org/officeDocument/2006/relationships/image" Target="/ppt/media/image4.png" Id="rId2" /><Relationship Type="http://schemas.openxmlformats.org/officeDocument/2006/relationships/slideLayout" Target="/ppt/slideLayouts/slideLayout2.xml" Id="rId1" /></Relationships>
</file>

<file path=ppt/slides/_rels/slide17.xml.rels>&#65279;<?xml version="1.0" encoding="utf-8"?><Relationships xmlns="http://schemas.openxmlformats.org/package/2006/relationships"><Relationship Type="http://schemas.openxmlformats.org/officeDocument/2006/relationships/notesSlide" Target="/ppt/notesSlides/notesSlide10.xml" Id="rId2" /><Relationship Type="http://schemas.openxmlformats.org/officeDocument/2006/relationships/slideLayout" Target="/ppt/slideLayouts/slideLayout5.xml" Id="rId1" /></Relationships>
</file>

<file path=ppt/slides/_rels/slide18.xml.rels>&#65279;<?xml version="1.0" encoding="utf-8"?><Relationships xmlns="http://schemas.openxmlformats.org/package/2006/relationships"><Relationship Type="http://schemas.openxmlformats.org/officeDocument/2006/relationships/slideLayout" Target="/ppt/slideLayouts/slideLayout5.xml" Id="rId1" /></Relationships>
</file>

<file path=ppt/slides/_rels/slide19.xml.rels>&#65279;<?xml version="1.0" encoding="utf-8"?><Relationships xmlns="http://schemas.openxmlformats.org/package/2006/relationships"><Relationship Type="http://schemas.openxmlformats.org/officeDocument/2006/relationships/slideLayout" Target="/ppt/slideLayouts/slideLayout5.xml" Id="rId1" /></Relationships>
</file>

<file path=ppt/slides/_rels/slide2.xml.rels>&#65279;<?xml version="1.0" encoding="utf-8"?><Relationships xmlns="http://schemas.openxmlformats.org/package/2006/relationships"><Relationship Type="http://schemas.openxmlformats.org/officeDocument/2006/relationships/notesSlide" Target="/ppt/notesSlides/notesSlide2.xml" Id="rId2" /><Relationship Type="http://schemas.openxmlformats.org/officeDocument/2006/relationships/slideLayout" Target="/ppt/slideLayouts/slideLayout7.xml" Id="rId1" /></Relationships>
</file>

<file path=ppt/slides/_rels/slide20.xml.rels>&#65279;<?xml version="1.0" encoding="utf-8"?><Relationships xmlns="http://schemas.openxmlformats.org/package/2006/relationships"><Relationship Type="http://schemas.openxmlformats.org/officeDocument/2006/relationships/slideLayout" Target="/ppt/slideLayouts/slideLayout5.xml" Id="rId1" /><Relationship Type="http://schemas.openxmlformats.org/officeDocument/2006/relationships/hyperlink" Target="https://github.com/duraiaravinth542003/duraiaravinthau810021114322.git" TargetMode="External" Id="rId2" /></Relationships>
</file>

<file path=ppt/slides/_rels/slide21.xml.rels>&#65279;<?xml version="1.0" encoding="utf-8"?><Relationships xmlns="http://schemas.openxmlformats.org/package/2006/relationships"><Relationship Type="http://schemas.openxmlformats.org/officeDocument/2006/relationships/slideLayout" Target="/ppt/slideLayouts/slideLayout8.xml" Id="rId3" /><Relationship Type="http://schemas.openxmlformats.org/officeDocument/2006/relationships/image" Target="/ppt/media/image5.png" Id="rId4" /><Relationship Type="http://schemas.openxmlformats.org/officeDocument/2006/relationships/video" Target="/ppt/media/media1.mp4" Id="rId2" /><Relationship Type="http://schemas.microsoft.com/office/2007/relationships/media" Target="/ppt/media/media1.mp4" Id="rId1" /></Relationships>
</file>

<file path=ppt/slides/_rels/slide22.xml.rels>&#65279;<?xml version="1.0" encoding="utf-8"?><Relationships xmlns="http://schemas.openxmlformats.org/package/2006/relationships"><Relationship Type="http://schemas.openxmlformats.org/officeDocument/2006/relationships/slideLayout" Target="/ppt/slideLayouts/slideLayout5.xml" Id="rId1" /></Relationships>
</file>

<file path=ppt/slides/_rels/slide23.xml.rels>&#65279;<?xml version="1.0" encoding="utf-8"?><Relationships xmlns="http://schemas.openxmlformats.org/package/2006/relationships"><Relationship Type="http://schemas.openxmlformats.org/officeDocument/2006/relationships/slideLayout" Target="/ppt/slideLayouts/slideLayout6.xml" Id="rId1" /></Relationships>
</file>

<file path=ppt/slides/_rels/slide24.xml.rels>&#65279;<?xml version="1.0" encoding="utf-8"?><Relationships xmlns="http://schemas.openxmlformats.org/package/2006/relationships"><Relationship Type="http://schemas.openxmlformats.org/officeDocument/2006/relationships/slideLayout" Target="/ppt/slideLayouts/slideLayout3.xml" Id="rId1" /></Relationships>
</file>

<file path=ppt/slides/_rels/slide25.xml.rels>&#65279;<?xml version="1.0" encoding="utf-8"?><Relationships xmlns="http://schemas.openxmlformats.org/package/2006/relationships"><Relationship Type="http://schemas.openxmlformats.org/officeDocument/2006/relationships/slideLayout" Target="/ppt/slideLayouts/slideLayout8.xml" Id="rId1" /></Relationships>
</file>

<file path=ppt/slides/_rels/slide3.xml.rels>&#65279;<?xml version="1.0" encoding="utf-8"?><Relationships xmlns="http://schemas.openxmlformats.org/package/2006/relationships"><Relationship Type="http://schemas.openxmlformats.org/officeDocument/2006/relationships/notesSlide" Target="/ppt/notesSlides/notesSlide3.xml" Id="rId2" /><Relationship Type="http://schemas.openxmlformats.org/officeDocument/2006/relationships/slideLayout" Target="/ppt/slideLayouts/slideLayout2.xml" Id="rId1" /></Relationships>
</file>

<file path=ppt/slides/_rels/slide4.xml.rels>&#65279;<?xml version="1.0" encoding="utf-8"?><Relationships xmlns="http://schemas.openxmlformats.org/package/2006/relationships"><Relationship Type="http://schemas.openxmlformats.org/officeDocument/2006/relationships/notesSlide" Target="/ppt/notesSlides/notesSlide4.xml" Id="rId2" /><Relationship Type="http://schemas.openxmlformats.org/officeDocument/2006/relationships/slideLayout" Target="/ppt/slideLayouts/slideLayout6.xml" Id="rId1" /></Relationships>
</file>

<file path=ppt/slides/_rels/slide5.xml.rels>&#65279;<?xml version="1.0" encoding="utf-8"?><Relationships xmlns="http://schemas.openxmlformats.org/package/2006/relationships"><Relationship Type="http://schemas.openxmlformats.org/officeDocument/2006/relationships/notesSlide" Target="/ppt/notesSlides/notesSlide5.xml" Id="rId2" /><Relationship Type="http://schemas.openxmlformats.org/officeDocument/2006/relationships/slideLayout" Target="/ppt/slideLayouts/slideLayout3.xml" Id="rId1" /></Relationships>
</file>

<file path=ppt/slides/_rels/slide6.xml.rels>&#65279;<?xml version="1.0" encoding="utf-8"?><Relationships xmlns="http://schemas.openxmlformats.org/package/2006/relationships"><Relationship Type="http://schemas.openxmlformats.org/officeDocument/2006/relationships/notesSlide" Target="/ppt/notesSlides/notesSlide6.xml" Id="rId2" /><Relationship Type="http://schemas.openxmlformats.org/officeDocument/2006/relationships/slideLayout" Target="/ppt/slideLayouts/slideLayout2.xml" Id="rId1" /></Relationships>
</file>

<file path=ppt/slides/_rels/slide7.xml.rels>&#65279;<?xml version="1.0" encoding="utf-8"?><Relationships xmlns="http://schemas.openxmlformats.org/package/2006/relationships"><Relationship Type="http://schemas.openxmlformats.org/officeDocument/2006/relationships/notesSlide" Target="/ppt/notesSlides/notesSlide7.xml" Id="rId2" /><Relationship Type="http://schemas.openxmlformats.org/officeDocument/2006/relationships/slideLayout" Target="/ppt/slideLayouts/slideLayout5.xml" Id="rId1" /></Relationships>
</file>

<file path=ppt/slides/_rels/slide8.xml.rels>&#65279;<?xml version="1.0" encoding="utf-8"?><Relationships xmlns="http://schemas.openxmlformats.org/package/2006/relationships"><Relationship Type="http://schemas.openxmlformats.org/officeDocument/2006/relationships/slideLayout" Target="/ppt/slideLayouts/slideLayout8.xml" Id="rId1" /></Relationships>
</file>

<file path=ppt/slides/_rels/slide9.xml.rels>&#65279;<?xml version="1.0" encoding="utf-8"?><Relationships xmlns="http://schemas.openxmlformats.org/package/2006/relationships"><Relationship Type="http://schemas.openxmlformats.org/officeDocument/2006/relationships/notesSlide" Target="/ppt/notesSlides/notesSlide8.xml" Id="rId2" /><Relationship Type="http://schemas.openxmlformats.org/officeDocument/2006/relationships/slideLayout" Target="/ppt/slideLayouts/slideLayout2.xml" Id="rId1"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620785" y="1180360"/>
            <a:ext cx="4652400"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AI CHATBOT USING CHATGPT</a:t>
            </a:r>
            <a:endParaRPr dirty="0">
              <a:solidFill>
                <a:schemeClr val="accent3"/>
              </a:solidFill>
            </a:endParaRPr>
          </a:p>
        </p:txBody>
      </p:sp>
      <p:cxnSp>
        <p:nvCxnSpPr>
          <p:cNvPr id="83" name="Google Shape;83;p21"/>
          <p:cNvCxnSpPr/>
          <p:nvPr/>
        </p:nvCxnSpPr>
        <p:spPr>
          <a:xfrm>
            <a:off x="4466175" y="206955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1"/>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
        <p:nvSpPr>
          <p:cNvPr id="2" name="TextBox 1">
            <a:extLst>
              <a:ext uri="{FF2B5EF4-FFF2-40B4-BE49-F238E27FC236}">
                <a16:creationId xmlns:a16="http://schemas.microsoft.com/office/drawing/2014/main" id="{F690FCEF-27D7-8BB4-1F74-5EE9424499A0}"/>
              </a:ext>
            </a:extLst>
          </p:cNvPr>
          <p:cNvSpPr txBox="1"/>
          <p:nvPr/>
        </p:nvSpPr>
        <p:spPr>
          <a:xfrm>
            <a:off x="4082719" y="3734720"/>
            <a:ext cx="2426692" cy="89255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SUBMITTED BY</a:t>
            </a:r>
          </a:p>
          <a:p>
            <a:pPr algn="ctr"/>
            <a:r>
              <a:rPr lang="en-US" sz="1200" dirty="0">
                <a:latin typeface="Times New Roman" panose="02020603050405020304" pitchFamily="18" charset="0"/>
                <a:cs typeface="Times New Roman" panose="02020603050405020304" pitchFamily="18" charset="0"/>
              </a:rPr>
              <a:t>DURAI ARAVINTH R</a:t>
            </a:r>
          </a:p>
          <a:p>
            <a:pPr algn="ctr"/>
            <a:r>
              <a:rPr lang="en-US" sz="1200" dirty="0">
                <a:latin typeface="Times New Roman" panose="02020603050405020304" pitchFamily="18" charset="0"/>
                <a:cs typeface="Times New Roman" panose="02020603050405020304" pitchFamily="18" charset="0"/>
              </a:rPr>
              <a:t>810021114322</a:t>
            </a:r>
          </a:p>
          <a:p>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60325C-B972-AE80-2E79-647D76E79F88}"/>
              </a:ext>
            </a:extLst>
          </p:cNvPr>
          <p:cNvSpPr txBox="1"/>
          <p:nvPr/>
        </p:nvSpPr>
        <p:spPr>
          <a:xfrm>
            <a:off x="361950" y="463480"/>
            <a:ext cx="8420100" cy="4216539"/>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1. Foundation of Language Models in Chatbots</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The foundation of using large language models (LLMs) like GPT-4 for chatbot applications can be traced to advancements in natural language processing (NLP) and transformer-based architectures. ChatGPT, built on the GPT (Generative Pretrained Transformer) model, applies extensive pre-training and fine-tuning on diverse datasets to generate human-like responses in open-domain conversations. According to </a:t>
            </a:r>
            <a:r>
              <a:rPr lang="en-US" sz="1600" i="1" dirty="0">
                <a:effectLst/>
                <a:latin typeface="Times New Roman" panose="02020603050405020304" pitchFamily="18" charset="0"/>
                <a:ea typeface="SimSun" panose="02010600030101010101" pitchFamily="2" charset="-122"/>
              </a:rPr>
              <a:t>Brown et al. (2020)</a:t>
            </a:r>
            <a:r>
              <a:rPr lang="en-US" sz="1600" dirty="0">
                <a:effectLst/>
                <a:latin typeface="Times New Roman" panose="02020603050405020304" pitchFamily="18" charset="0"/>
                <a:ea typeface="SimSun" panose="02010600030101010101" pitchFamily="2" charset="-122"/>
              </a:rPr>
              <a:t>, LLMs demonstrate remarkable capabilities in understanding context, generating coherent responses, and adapting to various linguistic styles, which are crucial for creating effective chatbots </a:t>
            </a:r>
            <a:endParaRPr lang="en-IN" sz="1600" dirty="0">
              <a:effectLst/>
              <a:latin typeface="Times New Roman" panose="02020603050405020304" pitchFamily="18" charset="0"/>
              <a:ea typeface="SimSun" panose="02010600030101010101" pitchFamily="2" charset="-122"/>
            </a:endParaRPr>
          </a:p>
          <a:p>
            <a:pPr indent="306070" algn="just"/>
            <a:r>
              <a:rPr lang="en-US" sz="1600" b="1" dirty="0">
                <a:effectLst/>
                <a:latin typeface="Times New Roman" panose="02020603050405020304" pitchFamily="18" charset="0"/>
                <a:ea typeface="SimSun" panose="02010600030101010101" pitchFamily="2" charset="-122"/>
              </a:rPr>
              <a:t>2</a:t>
            </a:r>
            <a:r>
              <a:rPr lang="en-US" sz="1600" dirty="0">
                <a:effectLst/>
                <a:latin typeface="Times New Roman" panose="02020603050405020304" pitchFamily="18" charset="0"/>
                <a:ea typeface="SimSun" panose="02010600030101010101" pitchFamily="2" charset="-122"/>
              </a:rPr>
              <a:t> </a:t>
            </a:r>
            <a:r>
              <a:rPr lang="en-US" sz="1600" b="1" dirty="0">
                <a:effectLst/>
                <a:latin typeface="Times New Roman" panose="02020603050405020304" pitchFamily="18" charset="0"/>
                <a:ea typeface="SimSun" panose="02010600030101010101" pitchFamily="2" charset="-122"/>
              </a:rPr>
              <a:t>ChatGPT and Contextual Understanding</a:t>
            </a:r>
            <a:endParaRPr lang="en-IN" sz="1600" dirty="0">
              <a:effectLst/>
              <a:latin typeface="Times New Roman" panose="02020603050405020304" pitchFamily="18" charset="0"/>
              <a:ea typeface="SimSun" panose="02010600030101010101" pitchFamily="2" charset="-122"/>
            </a:endParaRPr>
          </a:p>
          <a:p>
            <a:pPr algn="just"/>
            <a:r>
              <a:rPr lang="en-US" sz="1600" dirty="0">
                <a:effectLst/>
                <a:latin typeface="Times New Roman" panose="02020603050405020304" pitchFamily="18" charset="0"/>
                <a:ea typeface="SimSun" panose="02010600030101010101" pitchFamily="2" charset="-122"/>
              </a:rPr>
              <a:t>One of the key challenges in chatbot design is maintaining context across multiple turns in a conversation. Studies on transformer-based architectures, such as </a:t>
            </a:r>
            <a:r>
              <a:rPr lang="en-US" sz="1600" i="1" dirty="0">
                <a:effectLst/>
                <a:latin typeface="Times New Roman" panose="02020603050405020304" pitchFamily="18" charset="0"/>
                <a:ea typeface="SimSun" panose="02010600030101010101" pitchFamily="2" charset="-122"/>
              </a:rPr>
              <a:t>Vaswani et al. (2017)</a:t>
            </a:r>
            <a:r>
              <a:rPr lang="en-US" sz="1600" dirty="0">
                <a:effectLst/>
                <a:latin typeface="Times New Roman" panose="02020603050405020304" pitchFamily="18" charset="0"/>
                <a:ea typeface="SimSun" panose="02010600030101010101" pitchFamily="2" charset="-122"/>
              </a:rPr>
              <a:t>, highlight that self-attention mechanisms enable these models to weigh contextual words more effectively, thus aiding in context retention across conversation turns. However, ChatGPT’s context window is limited, which means long conversations or multi-turn interactions may degrade response coherence. Research by </a:t>
            </a:r>
            <a:r>
              <a:rPr lang="en-US" sz="1600" i="1" dirty="0">
                <a:effectLst/>
                <a:latin typeface="Times New Roman" panose="02020603050405020304" pitchFamily="18" charset="0"/>
                <a:ea typeface="SimSun" panose="02010600030101010101" pitchFamily="2" charset="-122"/>
              </a:rPr>
              <a:t>Zhang et al. (2021)</a:t>
            </a:r>
            <a:r>
              <a:rPr lang="en-US" sz="1600" dirty="0">
                <a:effectLst/>
                <a:latin typeface="Times New Roman" panose="02020603050405020304" pitchFamily="18" charset="0"/>
                <a:ea typeface="SimSun" panose="02010600030101010101" pitchFamily="2" charset="-122"/>
              </a:rPr>
              <a:t> discusses how context windows can be expanded or supplemented with memory mechanisms to improve long-term context retention in AI chatbots .</a:t>
            </a:r>
            <a:endParaRPr lang="en-IN" sz="1600" dirty="0">
              <a:effectLst/>
              <a:latin typeface="Times New Roman" panose="02020603050405020304" pitchFamily="18" charset="0"/>
              <a:ea typeface="SimSun" panose="02010600030101010101" pitchFamily="2" charset="-122"/>
            </a:endParaRPr>
          </a:p>
          <a:p>
            <a:endParaRPr lang="en-IN" sz="1100" dirty="0"/>
          </a:p>
        </p:txBody>
      </p:sp>
    </p:spTree>
    <p:extLst>
      <p:ext uri="{BB962C8B-B14F-4D97-AF65-F5344CB8AC3E}">
        <p14:creationId xmlns:p14="http://schemas.microsoft.com/office/powerpoint/2010/main" val="18933771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E9ACEC-A19B-6D13-52DF-84F51FE340A0}"/>
              </a:ext>
            </a:extLst>
          </p:cNvPr>
          <p:cNvSpPr txBox="1"/>
          <p:nvPr/>
        </p:nvSpPr>
        <p:spPr>
          <a:xfrm>
            <a:off x="463550" y="294203"/>
            <a:ext cx="8331200" cy="4555093"/>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3. se Coherence and Personalization**</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Personalization and coherence in responses are critical for user satisfaction. </a:t>
            </a:r>
            <a:r>
              <a:rPr lang="en-US" sz="1600" i="1" dirty="0">
                <a:effectLst/>
                <a:latin typeface="Times New Roman" panose="02020603050405020304" pitchFamily="18" charset="0"/>
                <a:ea typeface="SimSun" panose="02010600030101010101" pitchFamily="2" charset="-122"/>
              </a:rPr>
              <a:t>Roller et al. (2021)</a:t>
            </a:r>
            <a:r>
              <a:rPr lang="en-US" sz="1600" dirty="0">
                <a:effectLst/>
                <a:latin typeface="Times New Roman" panose="02020603050405020304" pitchFamily="18" charset="0"/>
                <a:ea typeface="SimSun" panose="02010600030101010101" pitchFamily="2" charset="-122"/>
              </a:rPr>
              <a:t> in their work on conversational agents emphasize that fine-tuning models with specific datasets improves response relevance in targeted applications, such as customer support. ChatGPT-based models can be fine-tuned to provide domain-specific assistance, such as handling technical support or guiding educational inquiries. However, challenges remain in dynamically adjusting the model’s tone and response style based on real-time user sentiment or context, as noted by </a:t>
            </a:r>
            <a:r>
              <a:rPr lang="en-US" sz="1600" i="1" dirty="0" err="1">
                <a:effectLst/>
                <a:latin typeface="Times New Roman" panose="02020603050405020304" pitchFamily="18" charset="0"/>
                <a:ea typeface="SimSun" panose="02010600030101010101" pitchFamily="2" charset="-122"/>
              </a:rPr>
              <a:t>Adiwardana</a:t>
            </a:r>
            <a:r>
              <a:rPr lang="en-US" sz="1600" i="1" dirty="0">
                <a:effectLst/>
                <a:latin typeface="Times New Roman" panose="02020603050405020304" pitchFamily="18" charset="0"/>
                <a:ea typeface="SimSun" panose="02010600030101010101" pitchFamily="2" charset="-122"/>
              </a:rPr>
              <a:t> et al. (2020)</a:t>
            </a:r>
            <a:r>
              <a:rPr lang="en-US" sz="1600" dirty="0">
                <a:effectLst/>
                <a:latin typeface="Times New Roman" panose="02020603050405020304" pitchFamily="18" charset="0"/>
                <a:ea typeface="SimSun" panose="02010600030101010101" pitchFamily="2" charset="-122"/>
              </a:rPr>
              <a:t> in their work on human-AI interaction .</a:t>
            </a:r>
            <a:endParaRPr lang="en-IN" sz="1600" dirty="0">
              <a:effectLst/>
              <a:latin typeface="Times New Roman" panose="02020603050405020304" pitchFamily="18" charset="0"/>
              <a:ea typeface="SimSun" panose="02010600030101010101" pitchFamily="2" charset="-122"/>
            </a:endParaRPr>
          </a:p>
          <a:p>
            <a:pPr marL="508000" indent="-153035" algn="just"/>
            <a:r>
              <a:rPr lang="en-US" sz="1600" b="1" dirty="0">
                <a:effectLst/>
                <a:latin typeface="Times New Roman" panose="02020603050405020304" pitchFamily="18" charset="0"/>
                <a:ea typeface="Times New Roman" panose="02020603050405020304" pitchFamily="18" charset="0"/>
              </a:rPr>
              <a:t>4. </a:t>
            </a:r>
            <a:r>
              <a:rPr lang="en-US" sz="1600" b="1" dirty="0" err="1">
                <a:effectLst/>
                <a:latin typeface="Times New Roman" panose="02020603050405020304" pitchFamily="18" charset="0"/>
                <a:ea typeface="Times New Roman" panose="02020603050405020304" pitchFamily="18" charset="0"/>
              </a:rPr>
              <a:t>Ethicty</a:t>
            </a:r>
            <a:r>
              <a:rPr lang="en-US" sz="1600" b="1" dirty="0">
                <a:effectLst/>
                <a:latin typeface="Times New Roman" panose="02020603050405020304" pitchFamily="18" charset="0"/>
                <a:ea typeface="Times New Roman" panose="02020603050405020304" pitchFamily="18" charset="0"/>
              </a:rPr>
              <a:t> in ChatGPT Chatbots</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Ensuring that AI chatbots adhere to ethical standards is another critical research area. </a:t>
            </a:r>
            <a:r>
              <a:rPr lang="en-US" sz="1600" i="1" dirty="0">
                <a:effectLst/>
                <a:latin typeface="Times New Roman" panose="02020603050405020304" pitchFamily="18" charset="0"/>
                <a:ea typeface="Times New Roman" panose="02020603050405020304" pitchFamily="18" charset="0"/>
              </a:rPr>
              <a:t>Bender et al. (2021)</a:t>
            </a:r>
            <a:r>
              <a:rPr lang="en-US" sz="1600" dirty="0">
                <a:effectLst/>
                <a:latin typeface="Times New Roman" panose="02020603050405020304" pitchFamily="18" charset="0"/>
                <a:ea typeface="Times New Roman" panose="02020603050405020304" pitchFamily="18" charset="0"/>
              </a:rPr>
              <a:t> emphasize the importance of preventing LLMs from generating harmful, biased, or inappropriate content. ChatGPT employs filtering mechanisms, like safety layers and reinforcement learning from human feedback (RLHF), to improve response safety. However, studies reveal that complete mitigation of biases in LLMs is difficult due to inherent biases in training datasets. </a:t>
            </a:r>
          </a:p>
          <a:p>
            <a:pPr algn="just"/>
            <a:r>
              <a:rPr lang="en-US" sz="1600" dirty="0">
                <a:effectLst/>
                <a:latin typeface="Times New Roman" panose="02020603050405020304" pitchFamily="18" charset="0"/>
                <a:ea typeface="SimSun" panose="02010600030101010101" pitchFamily="2" charset="-122"/>
              </a:rPr>
              <a:t>Research on safety measures suggests that ongoing monitoring, iterative training with diverse datasets, and robust moderation protocols are required to improve the ethical performance of AI chatbots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extLst>
      <p:ext uri="{BB962C8B-B14F-4D97-AF65-F5344CB8AC3E}">
        <p14:creationId xmlns:p14="http://schemas.microsoft.com/office/powerpoint/2010/main" val="2926764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92020C-F173-E46B-2152-3AD1FD8A309D}"/>
              </a:ext>
            </a:extLst>
          </p:cNvPr>
          <p:cNvSpPr txBox="1"/>
          <p:nvPr/>
        </p:nvSpPr>
        <p:spPr>
          <a:xfrm>
            <a:off x="358775" y="340370"/>
            <a:ext cx="8426450" cy="4462760"/>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5. Multidomain </a:t>
            </a:r>
            <a:r>
              <a:rPr lang="en-US" sz="1600" b="1" dirty="0" err="1">
                <a:effectLst/>
                <a:latin typeface="Times New Roman" panose="02020603050405020304" pitchFamily="18" charset="0"/>
                <a:ea typeface="Times New Roman" panose="02020603050405020304" pitchFamily="18" charset="0"/>
              </a:rPr>
              <a:t>Asnd</a:t>
            </a:r>
            <a:r>
              <a:rPr lang="en-US" sz="1600" b="1" dirty="0">
                <a:effectLst/>
                <a:latin typeface="Times New Roman" panose="02020603050405020304" pitchFamily="18" charset="0"/>
                <a:ea typeface="Times New Roman" panose="02020603050405020304" pitchFamily="18" charset="0"/>
              </a:rPr>
              <a:t> Scalability</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ChatGPT's adaptability makes it suitable for multiple domains, but achieving effective multidomain assistance involves specialized training and scaling strategies. According to </a:t>
            </a:r>
            <a:r>
              <a:rPr lang="en-US" sz="1600" i="1" dirty="0">
                <a:effectLst/>
                <a:latin typeface="Times New Roman" panose="02020603050405020304" pitchFamily="18" charset="0"/>
                <a:ea typeface="SimSun" panose="02010600030101010101" pitchFamily="2" charset="-122"/>
              </a:rPr>
              <a:t>Zhou et al. (2023)</a:t>
            </a:r>
            <a:r>
              <a:rPr lang="en-US" sz="1600" dirty="0">
                <a:effectLst/>
                <a:latin typeface="Times New Roman" panose="02020603050405020304" pitchFamily="18" charset="0"/>
                <a:ea typeface="SimSun" panose="02010600030101010101" pitchFamily="2" charset="-122"/>
              </a:rPr>
              <a:t>, the challenge of scalability involves integrating domain-specific knowledge without overwhelming the model’s core structure. Domain-adapted chatbots leverage fine-tuning and retrieval-augmented generation (RAG) to provide accurate responses across various fields, such as customer service, healthcare, and education. Researchers also explore modular and plugin-based architectures to improve scalability across platforms like websites, mobile apps, and social media .</a:t>
            </a:r>
            <a:endParaRPr lang="en-IN" sz="1600" dirty="0">
              <a:effectLst/>
              <a:latin typeface="Times New Roman" panose="02020603050405020304" pitchFamily="18" charset="0"/>
              <a:ea typeface="SimSun" panose="02010600030101010101" pitchFamily="2" charset="-122"/>
            </a:endParaRPr>
          </a:p>
          <a:p>
            <a:pPr marL="508000" indent="-153035" algn="just"/>
            <a:r>
              <a:rPr lang="en-US" sz="1600" b="1" dirty="0">
                <a:effectLst/>
                <a:latin typeface="Times New Roman" panose="02020603050405020304" pitchFamily="18" charset="0"/>
                <a:ea typeface="Times New Roman" panose="02020603050405020304" pitchFamily="18" charset="0"/>
              </a:rPr>
              <a:t>6. User Satisfaction and </a:t>
            </a:r>
            <a:r>
              <a:rPr lang="en-US" sz="1600" b="1" dirty="0" err="1">
                <a:effectLst/>
                <a:latin typeface="Times New Roman" panose="02020603050405020304" pitchFamily="18" charset="0"/>
                <a:ea typeface="Times New Roman" panose="02020603050405020304" pitchFamily="18" charset="0"/>
              </a:rPr>
              <a:t>CLearning</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Measuring and optimizing user satisfaction is crucial in evaluating chatbot performance. Studies by </a:t>
            </a:r>
            <a:r>
              <a:rPr lang="en-US" sz="1600" i="1" dirty="0">
                <a:effectLst/>
                <a:latin typeface="Times New Roman" panose="02020603050405020304" pitchFamily="18" charset="0"/>
                <a:ea typeface="SimSun" panose="02010600030101010101" pitchFamily="2" charset="-122"/>
              </a:rPr>
              <a:t>Liu et al. (2022)</a:t>
            </a:r>
            <a:r>
              <a:rPr lang="en-US" sz="1600" dirty="0">
                <a:effectLst/>
                <a:latin typeface="Times New Roman" panose="02020603050405020304" pitchFamily="18" charset="0"/>
                <a:ea typeface="SimSun" panose="02010600030101010101" pitchFamily="2" charset="-122"/>
              </a:rPr>
              <a:t> discuss how human-centered design principles and continuous feedback loops allow AI chatbots to adapt and improve over time. Collecting feedback through user ratings, sentiment analysis, and survey tools enables ChatGPT chatbots to align closer to user expectations. However, there is still limited capacity for autonomous learning in ChatGPT-based systems, as retraining often requires external interventions. Research in reinforcement learning and self-supervised adaptation aims to address this limitation by enabling the model to improve based on real-time user interactions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extLst>
      <p:ext uri="{BB962C8B-B14F-4D97-AF65-F5344CB8AC3E}">
        <p14:creationId xmlns:p14="http://schemas.microsoft.com/office/powerpoint/2010/main" val="4937639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C6BE1E-4B7B-DF8B-673A-A228E235ADA8}"/>
              </a:ext>
            </a:extLst>
          </p:cNvPr>
          <p:cNvSpPr txBox="1"/>
          <p:nvPr/>
        </p:nvSpPr>
        <p:spPr>
          <a:xfrm>
            <a:off x="463550" y="279400"/>
            <a:ext cx="8216900" cy="2523768"/>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7. Platform Integration and Real-</a:t>
            </a:r>
            <a:r>
              <a:rPr lang="en-US" sz="1600" b="1" dirty="0" err="1">
                <a:effectLst/>
                <a:latin typeface="Times New Roman" panose="02020603050405020304" pitchFamily="18" charset="0"/>
                <a:ea typeface="Times New Roman" panose="02020603050405020304" pitchFamily="18" charset="0"/>
              </a:rPr>
              <a:t>Woment</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Deploying ChatGPT-based chatbots on different platforms requires a modular and adaptable architecture. </a:t>
            </a:r>
            <a:r>
              <a:rPr lang="en-US" sz="1600" i="1" dirty="0">
                <a:effectLst/>
                <a:latin typeface="Times New Roman" panose="02020603050405020304" pitchFamily="18" charset="0"/>
                <a:ea typeface="SimSun" panose="02010600030101010101" pitchFamily="2" charset="-122"/>
              </a:rPr>
              <a:t>Smith et al. (2022)</a:t>
            </a:r>
            <a:r>
              <a:rPr lang="en-US" sz="1600" dirty="0">
                <a:effectLst/>
                <a:latin typeface="Times New Roman" panose="02020603050405020304" pitchFamily="18" charset="0"/>
                <a:ea typeface="SimSun" panose="02010600030101010101" pitchFamily="2" charset="-122"/>
              </a:rPr>
              <a:t> explore how chatbots can be integrated seamlessly into various interfaces, including web applications, mobile devices, and social media. Platform-specific optimization strategies are necessary to account for variations in user interactions across devices, especially in real-world applications where performance may vary due to hardware or connectivity constraints. The flexibility and modularity of ChatGPT-based systems allow for wide adaptability, but further research is needed to optimize performance across diverse use cases and technical environments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extLst>
      <p:ext uri="{BB962C8B-B14F-4D97-AF65-F5344CB8AC3E}">
        <p14:creationId xmlns:p14="http://schemas.microsoft.com/office/powerpoint/2010/main" val="15869601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135800" y="2084600"/>
            <a:ext cx="7806600" cy="791950"/>
          </a:xfrm>
          <a:prstGeom prst="rect">
            <a:avLst/>
          </a:prstGeom>
        </p:spPr>
        <p:txBody>
          <a:bodyPr spcFirstLastPara="1" wrap="square" lIns="91425" tIns="91425" rIns="91425" bIns="91425" anchor="t" anchorCtr="0">
            <a:noAutofit/>
          </a:bodyPr>
          <a:lstStyle/>
          <a:p>
            <a:pPr marL="1061720" marR="1024890" algn="ctr">
              <a:spcAft>
                <a:spcPts val="0"/>
              </a:spcAft>
            </a:pPr>
            <a:r>
              <a:rPr lang="en-US" sz="3600" b="1" dirty="0">
                <a:effectLst/>
                <a:latin typeface="Times New Roman" panose="02020603050405020304" pitchFamily="18" charset="0"/>
                <a:ea typeface="Times New Roman" panose="02020603050405020304" pitchFamily="18" charset="0"/>
              </a:rPr>
              <a:t>Implementation</a:t>
            </a:r>
            <a:r>
              <a:rPr lang="en-US" sz="3600" b="1" spc="-20" dirty="0">
                <a:effectLst/>
                <a:latin typeface="Times New Roman" panose="02020603050405020304" pitchFamily="18" charset="0"/>
                <a:ea typeface="Times New Roman" panose="02020603050405020304" pitchFamily="18" charset="0"/>
              </a:rPr>
              <a:t> </a:t>
            </a:r>
            <a:r>
              <a:rPr lang="en-US" sz="3600" b="1" dirty="0">
                <a:effectLst/>
                <a:latin typeface="Times New Roman" panose="02020603050405020304" pitchFamily="18" charset="0"/>
                <a:ea typeface="Times New Roman" panose="02020603050405020304" pitchFamily="18" charset="0"/>
              </a:rPr>
              <a:t>and</a:t>
            </a:r>
            <a:r>
              <a:rPr lang="en-US" sz="3600" b="1" spc="-15" dirty="0">
                <a:effectLst/>
                <a:latin typeface="Times New Roman" panose="02020603050405020304" pitchFamily="18" charset="0"/>
                <a:ea typeface="Times New Roman" panose="02020603050405020304" pitchFamily="18" charset="0"/>
              </a:rPr>
              <a:t> </a:t>
            </a:r>
            <a:r>
              <a:rPr lang="en-US" sz="3600" b="1" dirty="0">
                <a:effectLst/>
                <a:latin typeface="Times New Roman" panose="02020603050405020304" pitchFamily="18" charset="0"/>
                <a:ea typeface="Times New Roman" panose="02020603050405020304" pitchFamily="18" charset="0"/>
              </a:rPr>
              <a:t>Result</a:t>
            </a:r>
            <a:br>
              <a:rPr lang="en-IN"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br>
              <a:rPr lang="en-IN" sz="1800" dirty="0">
                <a:effectLst/>
                <a:latin typeface="Times New Roman" panose="02020603050405020304" pitchFamily="18" charset="0"/>
                <a:ea typeface="Times New Roman" panose="02020603050405020304" pitchFamily="18" charset="0"/>
              </a:rPr>
            </a:br>
            <a:br>
              <a:rPr lang="en-IN" sz="1800" dirty="0">
                <a:effectLst/>
                <a:latin typeface="Times New Roman" panose="02020603050405020304" pitchFamily="18" charset="0"/>
                <a:ea typeface="Times New Roman" panose="02020603050405020304" pitchFamily="18" charset="0"/>
              </a:rPr>
            </a:br>
            <a:endParaRPr dirty="0"/>
          </a:p>
        </p:txBody>
      </p:sp>
      <p:cxnSp>
        <p:nvCxnSpPr>
          <p:cNvPr id="4" name="Google Shape;623;p37">
            <a:extLst>
              <a:ext uri="{FF2B5EF4-FFF2-40B4-BE49-F238E27FC236}">
                <a16:creationId xmlns:a16="http://schemas.microsoft.com/office/drawing/2014/main" id="{06C02805-21DD-9112-8AC4-B91EAE66F642}"/>
              </a:ext>
            </a:extLst>
          </p:cNvPr>
          <p:cNvCxnSpPr/>
          <p:nvPr/>
        </p:nvCxnSpPr>
        <p:spPr>
          <a:xfrm>
            <a:off x="6588050" y="2505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6373CD-2879-F750-3FFF-0E314DCC20ED}"/>
              </a:ext>
            </a:extLst>
          </p:cNvPr>
          <p:cNvPicPr>
            <a:picLocks noChangeAspect="1"/>
          </p:cNvPicPr>
          <p:nvPr/>
        </p:nvPicPr>
        <p:blipFill>
          <a:blip r:embed="rId2"/>
          <a:srcRect l="46" t="73" r="23" b="37"/>
          <a:stretch/>
        </p:blipFill>
        <p:spPr>
          <a:xfrm>
            <a:off x="1085850" y="390525"/>
            <a:ext cx="6972300" cy="4362450"/>
          </a:xfrm>
          <a:prstGeom prst="rect">
            <a:avLst/>
          </a:prstGeom>
        </p:spPr>
      </p:pic>
    </p:spTree>
    <p:extLst>
      <p:ext uri="{BB962C8B-B14F-4D97-AF65-F5344CB8AC3E}">
        <p14:creationId xmlns:p14="http://schemas.microsoft.com/office/powerpoint/2010/main" val="3079940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66954F3-5F15-649B-3DF7-1D0504C7436E}"/>
              </a:ext>
            </a:extLst>
          </p:cNvPr>
          <p:cNvPicPr>
            <a:picLocks noChangeAspect="1"/>
          </p:cNvPicPr>
          <p:nvPr/>
        </p:nvPicPr>
        <p:blipFill>
          <a:blip r:embed="rId2"/>
          <a:srcRect l="52" t="44" r="27" b="46"/>
          <a:stretch/>
        </p:blipFill>
        <p:spPr>
          <a:xfrm>
            <a:off x="1219200" y="527049"/>
            <a:ext cx="6705600" cy="4089401"/>
          </a:xfrm>
          <a:prstGeom prst="rect">
            <a:avLst/>
          </a:prstGeom>
        </p:spPr>
      </p:pic>
    </p:spTree>
    <p:extLst>
      <p:ext uri="{BB962C8B-B14F-4D97-AF65-F5344CB8AC3E}">
        <p14:creationId xmlns:p14="http://schemas.microsoft.com/office/powerpoint/2010/main" val="7417975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6" name="TextBox 5">
            <a:extLst>
              <a:ext uri="{FF2B5EF4-FFF2-40B4-BE49-F238E27FC236}">
                <a16:creationId xmlns:a16="http://schemas.microsoft.com/office/drawing/2014/main" id="{D8AA714F-FFF8-2BC7-0639-24417B363A50}"/>
              </a:ext>
            </a:extLst>
          </p:cNvPr>
          <p:cNvSpPr txBox="1"/>
          <p:nvPr/>
        </p:nvSpPr>
        <p:spPr>
          <a:xfrm>
            <a:off x="577850" y="2217807"/>
            <a:ext cx="6394450" cy="707886"/>
          </a:xfrm>
          <a:prstGeom prst="rect">
            <a:avLst/>
          </a:prstGeom>
          <a:noFill/>
        </p:spPr>
        <p:txBody>
          <a:bodyPr wrap="square" rtlCol="0">
            <a:spAutoFit/>
          </a:bodyPr>
          <a:lstStyle/>
          <a:p>
            <a:r>
              <a:rPr lang="en-US" sz="4000" b="1">
                <a:effectLst/>
                <a:latin typeface="Times New Roman" panose="02020603050405020304" pitchFamily="18" charset="0"/>
                <a:ea typeface="Times New Roman" panose="02020603050405020304" pitchFamily="18" charset="0"/>
              </a:rPr>
              <a:t>Discussion</a:t>
            </a:r>
            <a:r>
              <a:rPr lang="en-US" sz="4000" b="1" spc="-10">
                <a:effectLst/>
                <a:latin typeface="Times New Roman" panose="02020603050405020304" pitchFamily="18" charset="0"/>
                <a:ea typeface="Times New Roman" panose="02020603050405020304" pitchFamily="18" charset="0"/>
              </a:rPr>
              <a:t> </a:t>
            </a:r>
            <a:r>
              <a:rPr lang="en-US" sz="4000" b="1">
                <a:effectLst/>
                <a:latin typeface="Times New Roman" panose="02020603050405020304" pitchFamily="18" charset="0"/>
                <a:ea typeface="Times New Roman" panose="02020603050405020304" pitchFamily="18" charset="0"/>
              </a:rPr>
              <a:t>and</a:t>
            </a:r>
            <a:r>
              <a:rPr lang="en-US" sz="4000" b="1" spc="-15">
                <a:effectLst/>
                <a:latin typeface="Times New Roman" panose="02020603050405020304" pitchFamily="18" charset="0"/>
                <a:ea typeface="Times New Roman" panose="02020603050405020304" pitchFamily="18" charset="0"/>
              </a:rPr>
              <a:t> </a:t>
            </a:r>
            <a:r>
              <a:rPr lang="en-US" sz="4000" b="1">
                <a:effectLst/>
                <a:latin typeface="Times New Roman" panose="02020603050405020304" pitchFamily="18" charset="0"/>
                <a:ea typeface="Times New Roman" panose="02020603050405020304" pitchFamily="18" charset="0"/>
              </a:rPr>
              <a:t>Conclusion</a:t>
            </a:r>
            <a:endParaRPr lang="en-IN" sz="3200" dirty="0"/>
          </a:p>
        </p:txBody>
      </p:sp>
      <p:cxnSp>
        <p:nvCxnSpPr>
          <p:cNvPr id="7" name="Google Shape;623;p37">
            <a:extLst>
              <a:ext uri="{FF2B5EF4-FFF2-40B4-BE49-F238E27FC236}">
                <a16:creationId xmlns:a16="http://schemas.microsoft.com/office/drawing/2014/main" id="{AA92BB4C-1FC2-6396-B1EB-D4D01DE2ED08}"/>
              </a:ext>
            </a:extLst>
          </p:cNvPr>
          <p:cNvCxnSpPr/>
          <p:nvPr/>
        </p:nvCxnSpPr>
        <p:spPr>
          <a:xfrm>
            <a:off x="6600750" y="26197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F8A19A8-165C-58A3-6144-24D0D3394DF8}"/>
              </a:ext>
            </a:extLst>
          </p:cNvPr>
          <p:cNvSpPr>
            <a:spLocks noGrp="1"/>
          </p:cNvSpPr>
          <p:nvPr>
            <p:ph type="body" idx="1"/>
          </p:nvPr>
        </p:nvSpPr>
        <p:spPr>
          <a:xfrm>
            <a:off x="101600" y="753500"/>
            <a:ext cx="8648700" cy="3366000"/>
          </a:xfrm>
        </p:spPr>
        <p:txBody>
          <a:bodyPr/>
          <a:lstStyle/>
          <a:p>
            <a:pPr marL="368300" indent="0" algn="just">
              <a:buNone/>
            </a:pPr>
            <a:r>
              <a:rPr lang="en-US" dirty="0">
                <a:effectLst/>
                <a:latin typeface="Times New Roman" panose="02020603050405020304" pitchFamily="18" charset="0"/>
                <a:ea typeface="Times New Roman" panose="02020603050405020304" pitchFamily="18" charset="0"/>
              </a:rPr>
              <a:t> </a:t>
            </a:r>
            <a:endParaRPr lang="en-IN" dirty="0">
              <a:effectLst/>
              <a:latin typeface="Times New Roman" panose="02020603050405020304" pitchFamily="18" charset="0"/>
              <a:ea typeface="Times New Roman" panose="02020603050405020304" pitchFamily="18" charset="0"/>
            </a:endParaRPr>
          </a:p>
          <a:p>
            <a:pPr marL="457200" indent="457200" algn="just"/>
            <a:r>
              <a:rPr lang="en-US" b="1" dirty="0">
                <a:effectLst/>
                <a:latin typeface="Times New Roman" panose="02020603050405020304" pitchFamily="18" charset="0"/>
                <a:ea typeface="SimSun" panose="02010600030101010101" pitchFamily="2" charset="-122"/>
              </a:rPr>
              <a:t>Response Accuracy and Coherence</a:t>
            </a:r>
            <a:r>
              <a:rPr lang="en-US" dirty="0">
                <a:effectLst/>
                <a:latin typeface="Times New Roman" panose="02020603050405020304" pitchFamily="18" charset="0"/>
                <a:ea typeface="SimSun" panose="02010600030101010101" pitchFamily="2" charset="-122"/>
              </a:rPr>
              <a:t>: ChatGPT shows a remarkable ability to generate human-like responses in most scenarios. However, response accuracy can vary, particularly with ambiguous or highly specialized queries. Fine-tuning and reinforcement learning can enhance accuracy, but there is a balance to maintain between general language understanding and domain specificity.</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Context Retention</a:t>
            </a:r>
            <a:r>
              <a:rPr lang="en-US" dirty="0">
                <a:effectLst/>
                <a:latin typeface="Times New Roman" panose="02020603050405020304" pitchFamily="18" charset="0"/>
                <a:ea typeface="SimSun" panose="02010600030101010101" pitchFamily="2" charset="-122"/>
              </a:rPr>
              <a:t>: Maintaining context across multiple turns is critical for a seamless conversational experience. ChatGPT’s transformer-based architecture supports short-term context retention well, yet it faces limitations in long-term memory, impacting performance in extended conversations. Solutions like dynamic context buffers or hybrid architectures with memory modules are promising avenues to address this limitation.</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Safety and Ethical Considerations</a:t>
            </a:r>
            <a:r>
              <a:rPr lang="en-US" dirty="0">
                <a:effectLst/>
                <a:latin typeface="Times New Roman" panose="02020603050405020304" pitchFamily="18" charset="0"/>
                <a:ea typeface="SimSun" panose="02010600030101010101" pitchFamily="2" charset="-122"/>
              </a:rPr>
              <a:t>: ChatGPT’s application in conversational AI raises ethical questions related to response safety, bias, and handling of sensitive topics. Although safety filters and ethical guidelines are in place, no system is entirely free from potential biases embedded within its training data. Continuous monitoring, bias mitigation strategies, and ethical guidelines are essential to ensure responsible usage.</a:t>
            </a:r>
            <a:endParaRPr lang="en-IN" dirty="0">
              <a:effectLst/>
              <a:latin typeface="Times New Roman" panose="02020603050405020304" pitchFamily="18" charset="0"/>
              <a:ea typeface="SimSun" panose="02010600030101010101" pitchFamily="2" charset="-122"/>
            </a:endParaRPr>
          </a:p>
          <a:p>
            <a:endParaRPr lang="en-IN" sz="1100" dirty="0"/>
          </a:p>
        </p:txBody>
      </p:sp>
    </p:spTree>
    <p:extLst>
      <p:ext uri="{BB962C8B-B14F-4D97-AF65-F5344CB8AC3E}">
        <p14:creationId xmlns:p14="http://schemas.microsoft.com/office/powerpoint/2010/main" val="20403351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8346DA-4E74-20FF-98D2-84226135FBCB}"/>
              </a:ext>
            </a:extLst>
          </p:cNvPr>
          <p:cNvSpPr>
            <a:spLocks noGrp="1"/>
          </p:cNvSpPr>
          <p:nvPr>
            <p:ph type="body" idx="1"/>
          </p:nvPr>
        </p:nvSpPr>
        <p:spPr>
          <a:xfrm>
            <a:off x="215900" y="888750"/>
            <a:ext cx="8213050" cy="3366000"/>
          </a:xfrm>
        </p:spPr>
        <p:txBody>
          <a:bodyPr/>
          <a:lstStyle/>
          <a:p>
            <a:pPr marL="457200" indent="457200" algn="just"/>
            <a:r>
              <a:rPr lang="en-US" b="1" dirty="0">
                <a:effectLst/>
                <a:latin typeface="Times New Roman" panose="02020603050405020304" pitchFamily="18" charset="0"/>
                <a:ea typeface="SimSun" panose="02010600030101010101" pitchFamily="2" charset="-122"/>
              </a:rPr>
              <a:t>User Satisfaction and Personalization</a:t>
            </a:r>
            <a:r>
              <a:rPr lang="en-US" dirty="0">
                <a:effectLst/>
                <a:latin typeface="Times New Roman" panose="02020603050405020304" pitchFamily="18" charset="0"/>
                <a:ea typeface="SimSun" panose="02010600030101010101" pitchFamily="2" charset="-122"/>
              </a:rPr>
              <a:t>: User satisfaction is generally high, with positive feedback on the chatbot’s responsiveness and natural conversational style. However, personalization remains challenging due to privacy concerns and data limitations. Implementing dynamic, context-aware responses tailored to individual users without storing personal data is an ongoing research focus, especially in applications where privacy is paramount.</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Scalability and Integration</a:t>
            </a:r>
            <a:r>
              <a:rPr lang="en-US" dirty="0">
                <a:effectLst/>
                <a:latin typeface="Times New Roman" panose="02020603050405020304" pitchFamily="18" charset="0"/>
                <a:ea typeface="SimSun" panose="02010600030101010101" pitchFamily="2" charset="-122"/>
              </a:rPr>
              <a:t>: ChatGPT-based chatbots have shown the ability to scale across multiple platforms, providing consistency in user experience. However, the technical requirements of integrating across devices, such as mobile and web, can introduce challenges in performance, particularly in latency-sensitive environments. Scalability is also essential to handle high user volumes, requiring optimized server configurations and load balancing mechanisms.</a:t>
            </a:r>
            <a:endParaRPr lang="en-IN" dirty="0">
              <a:effectLst/>
              <a:latin typeface="Times New Roman" panose="02020603050405020304" pitchFamily="18" charset="0"/>
              <a:ea typeface="SimSun" panose="02010600030101010101" pitchFamily="2" charset="-122"/>
            </a:endParaRPr>
          </a:p>
          <a:p>
            <a:endParaRPr lang="en-IN" sz="1100" dirty="0"/>
          </a:p>
        </p:txBody>
      </p:sp>
    </p:spTree>
    <p:extLst>
      <p:ext uri="{BB962C8B-B14F-4D97-AF65-F5344CB8AC3E}">
        <p14:creationId xmlns:p14="http://schemas.microsoft.com/office/powerpoint/2010/main" val="304084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5" name="Title 4">
            <a:extLst>
              <a:ext uri="{FF2B5EF4-FFF2-40B4-BE49-F238E27FC236}">
                <a16:creationId xmlns:a16="http://schemas.microsoft.com/office/drawing/2014/main" id="{39A8D550-8F32-7FEA-D542-19B819A4CCB2}"/>
              </a:ext>
            </a:extLst>
          </p:cNvPr>
          <p:cNvSpPr>
            <a:spLocks noGrp="1"/>
          </p:cNvSpPr>
          <p:nvPr>
            <p:ph type="title" idx="2"/>
          </p:nvPr>
        </p:nvSpPr>
        <p:spPr>
          <a:xfrm>
            <a:off x="715050" y="395300"/>
            <a:ext cx="7713900" cy="436550"/>
          </a:xfrm>
        </p:spPr>
        <p:txBody>
          <a:bodyPr/>
          <a:lstStyle/>
          <a:p>
            <a:pPr algn="ctr"/>
            <a:r>
              <a:rPr lang="en-US" sz="2000" b="1" kern="0" dirty="0">
                <a:effectLst/>
                <a:latin typeface="Times New Roman" panose="02020603050405020304" pitchFamily="18" charset="0"/>
                <a:ea typeface="Times New Roman" panose="02020603050405020304" pitchFamily="18" charset="0"/>
              </a:rPr>
              <a:t>ACKNOWLEDGEMENT</a:t>
            </a:r>
            <a:br>
              <a:rPr lang="en-IN" sz="1800" b="1" kern="0" dirty="0">
                <a:effectLst/>
                <a:latin typeface="Times New Roman" panose="02020603050405020304" pitchFamily="18" charset="0"/>
                <a:ea typeface="Times New Roman" panose="02020603050405020304" pitchFamily="18" charset="0"/>
              </a:rPr>
            </a:br>
            <a:endParaRPr lang="en-IN" dirty="0"/>
          </a:p>
        </p:txBody>
      </p:sp>
      <p:sp>
        <p:nvSpPr>
          <p:cNvPr id="14" name="TextBox 13">
            <a:extLst>
              <a:ext uri="{FF2B5EF4-FFF2-40B4-BE49-F238E27FC236}">
                <a16:creationId xmlns:a16="http://schemas.microsoft.com/office/drawing/2014/main" id="{8E69C2FB-282F-BC80-11A9-DEFA63D47F5E}"/>
              </a:ext>
            </a:extLst>
          </p:cNvPr>
          <p:cNvSpPr txBox="1"/>
          <p:nvPr/>
        </p:nvSpPr>
        <p:spPr>
          <a:xfrm>
            <a:off x="546100" y="1194812"/>
            <a:ext cx="8153400" cy="3046988"/>
          </a:xfrm>
          <a:prstGeom prst="rect">
            <a:avLst/>
          </a:prstGeom>
          <a:noFill/>
        </p:spPr>
        <p:txBody>
          <a:bodyPr wrap="square" rtlCol="0">
            <a:spAutoFit/>
          </a:bodyPr>
          <a:lstStyle/>
          <a:p>
            <a:pPr marL="127000" marR="92075" indent="494665" algn="just">
              <a:spcBef>
                <a:spcPts val="450"/>
              </a:spcBef>
              <a:spcAft>
                <a:spcPts val="0"/>
              </a:spcAft>
            </a:pPr>
            <a:r>
              <a:rPr lang="en-US" sz="1600" dirty="0">
                <a:effectLst/>
                <a:latin typeface="Times New Roman" panose="02020603050405020304" pitchFamily="18" charset="0"/>
                <a:ea typeface="Times New Roman" panose="02020603050405020304" pitchFamily="18" charset="0"/>
              </a:rPr>
              <a:t>We</a:t>
            </a:r>
            <a:r>
              <a:rPr lang="en-US" sz="1600" spc="20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would</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like</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take</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this</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opportunity</a:t>
            </a:r>
            <a:r>
              <a:rPr lang="en-US" sz="1600" spc="19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express</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our</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deep</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sense</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a:t>
            </a:r>
            <a:r>
              <a:rPr lang="en-US" sz="1600" spc="22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gratitude</a:t>
            </a:r>
            <a:r>
              <a:rPr lang="en-US" sz="1600" spc="20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all</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individuals who helped us directly</a:t>
            </a:r>
            <a:r>
              <a:rPr lang="en-US" sz="1600" spc="-2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or indirectly</a:t>
            </a:r>
            <a:r>
              <a:rPr lang="en-US" sz="1600" spc="-2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during</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this thesis work.</a:t>
            </a:r>
            <a:endParaRPr lang="en-IN" sz="1600"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endParaRPr>
          </a:p>
          <a:p>
            <a:pPr algn="just">
              <a:spcBef>
                <a:spcPts val="40"/>
              </a:spcBef>
            </a:pPr>
            <a:r>
              <a:rPr lang="en-US" sz="1600" dirty="0">
                <a:effectLst/>
                <a:latin typeface="Times New Roman" panose="02020603050405020304" pitchFamily="18" charset="0"/>
                <a:ea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Firstly, we would like to thank my supervisor</a:t>
            </a:r>
            <a:r>
              <a:rPr lang="en-US" sz="1600" spc="5" dirty="0">
                <a:effectLst/>
                <a:latin typeface="Times New Roman" panose="02020603050405020304" pitchFamily="18" charset="0"/>
                <a:ea typeface="Times New Roman" panose="02020603050405020304" pitchFamily="18" charset="0"/>
              </a:rPr>
              <a:t> </a:t>
            </a:r>
            <a:r>
              <a:rPr lang="en-US" sz="1600" b="1" dirty="0" err="1">
                <a:effectLst/>
                <a:latin typeface="Times New Roman" panose="02020603050405020304" pitchFamily="18" charset="0"/>
                <a:ea typeface="Times New Roman" panose="02020603050405020304" pitchFamily="18" charset="0"/>
              </a:rPr>
              <a:t>Dr.V.C.SATHISH</a:t>
            </a:r>
            <a:r>
              <a:rPr lang="en-US" sz="1600" b="1" dirty="0">
                <a:effectLst/>
                <a:latin typeface="Times New Roman" panose="02020603050405020304" pitchFamily="18" charset="0"/>
                <a:ea typeface="Times New Roman" panose="02020603050405020304" pitchFamily="18" charset="0"/>
              </a:rPr>
              <a:t> GANDHI, M.E, MBA, PH.D.</a:t>
            </a:r>
            <a:r>
              <a:rPr lang="en-US" sz="1600" b="1"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for being a great mentor and the best adviser I could ever have. His advice, encouragement 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critics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are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source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a:t>
            </a:r>
            <a:r>
              <a:rPr lang="en-US" sz="1600" spc="-5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innovative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ideas,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inspiration</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causes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behind</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successful</a:t>
            </a:r>
            <a:r>
              <a:rPr lang="en-US" sz="1600" spc="-5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completion</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 this project. The confidence shown in me by him was the biggest source of inspiration for me.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It has been a privilege working with him for the last one year. He always helped me during my</a:t>
            </a:r>
            <a:r>
              <a:rPr lang="en-US" sz="1600" spc="5" dirty="0">
                <a:effectLst/>
                <a:latin typeface="Times New Roman" panose="02020603050405020304" pitchFamily="18" charset="0"/>
                <a:ea typeface="Times New Roman" panose="02020603050405020304" pitchFamily="18" charset="0"/>
              </a:rPr>
              <a:t> </a:t>
            </a:r>
            <a:r>
              <a:rPr lang="en-US" sz="1600" spc="-5" dirty="0">
                <a:effectLst/>
                <a:latin typeface="Times New Roman" panose="02020603050405020304" pitchFamily="18" charset="0"/>
                <a:ea typeface="Times New Roman" panose="02020603050405020304" pitchFamily="18" charset="0"/>
              </a:rPr>
              <a:t>project</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many</a:t>
            </a:r>
            <a:r>
              <a:rPr lang="en-US" sz="1600" spc="-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other</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aspects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related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program.</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His</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talks</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lessons</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not</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only</a:t>
            </a:r>
            <a:r>
              <a:rPr lang="en-US" sz="1600" spc="-8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help</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project</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work</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other</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activities of</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program</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but</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also</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make</a:t>
            </a:r>
            <a:r>
              <a:rPr lang="en-US" sz="1600" spc="-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good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responsible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professional.</a:t>
            </a:r>
            <a:endParaRPr lang="en-IN" sz="12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D33C5-85EA-57B7-AD05-5520BF341A81}"/>
              </a:ext>
            </a:extLst>
          </p:cNvPr>
          <p:cNvSpPr>
            <a:spLocks noGrp="1"/>
          </p:cNvSpPr>
          <p:nvPr>
            <p:ph type="title"/>
          </p:nvPr>
        </p:nvSpPr>
        <p:spPr>
          <a:xfrm>
            <a:off x="715050" y="1170000"/>
            <a:ext cx="7713900" cy="707400"/>
          </a:xfrm>
        </p:spPr>
        <p:txBody>
          <a:bodyPr/>
          <a:lstStyle/>
          <a:p>
            <a:r>
              <a:rPr lang="en-US" sz="1800" b="1" dirty="0">
                <a:effectLst/>
                <a:latin typeface="Times New Roman" panose="02020603050405020304" pitchFamily="18" charset="0"/>
                <a:ea typeface="Times New Roman" panose="02020603050405020304" pitchFamily="18" charset="0"/>
              </a:rPr>
              <a:t>Git Hub</a:t>
            </a:r>
            <a:r>
              <a:rPr lang="en-US" sz="1800" b="1" spc="-1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Link</a:t>
            </a:r>
            <a:r>
              <a:rPr lang="en-US" sz="1800" b="1" spc="-2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of the</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Project</a:t>
            </a:r>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en-US" sz="1800" b="1" spc="-15"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800" b="1" spc="-15" dirty="0">
                <a:effectLst/>
                <a:latin typeface="Calibri" panose="020F0502020204030204" pitchFamily="34" charset="0"/>
                <a:ea typeface="Times New Roman" panose="02020603050405020304" pitchFamily="18" charset="0"/>
                <a:cs typeface="Times New Roman" panose="02020603050405020304" pitchFamily="18" charset="0"/>
                <a:hlinkClick r:id="rId2"/>
              </a:rPr>
              <a:t>https://github.com/duraiaravinth542003/duraiaravinthau810021114322.git</a:t>
            </a:r>
            <a:r>
              <a:rPr lang="en-US" sz="1800" b="1" spc="-15" dirty="0">
                <a:effectLst/>
                <a:latin typeface="Calibri" panose="020F0502020204030204" pitchFamily="34" charset="0"/>
                <a:ea typeface="Times New Roman" panose="02020603050405020304" pitchFamily="18" charset="0"/>
                <a:cs typeface="Times New Roman" panose="02020603050405020304" pitchFamily="18" charset="0"/>
              </a:rPr>
              <a:t> </a:t>
            </a:r>
            <a:br>
              <a:rPr lang="en-IN" sz="1800" dirty="0">
                <a:effectLst/>
                <a:latin typeface="Times New Roman" panose="02020603050405020304" pitchFamily="18" charset="0"/>
                <a:ea typeface="Times New Roman" panose="02020603050405020304" pitchFamily="18" charset="0"/>
              </a:rPr>
            </a:br>
            <a:endParaRPr lang="en-IN" dirty="0"/>
          </a:p>
        </p:txBody>
      </p:sp>
    </p:spTree>
    <p:extLst>
      <p:ext uri="{BB962C8B-B14F-4D97-AF65-F5344CB8AC3E}">
        <p14:creationId xmlns:p14="http://schemas.microsoft.com/office/powerpoint/2010/main" val="1901677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reen Recording 2024-11-10 111625">
            <a:hlinkClick r:id="" action="ppaction://media"/>
            <a:extLst>
              <a:ext uri="{FF2B5EF4-FFF2-40B4-BE49-F238E27FC236}">
                <a16:creationId xmlns:a16="http://schemas.microsoft.com/office/drawing/2014/main" id="{3ED8BDFA-3697-8E1A-6193-0D31A4287DA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7800" y="502814"/>
            <a:ext cx="8788400" cy="4137872"/>
          </a:xfrm>
          <a:prstGeom prst="rect">
            <a:avLst/>
          </a:prstGeom>
        </p:spPr>
      </p:pic>
    </p:spTree>
    <p:extLst>
      <p:ext uri="{BB962C8B-B14F-4D97-AF65-F5344CB8AC3E}">
        <p14:creationId xmlns:p14="http://schemas.microsoft.com/office/powerpoint/2010/main" val="615879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45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7B00C-A895-96C4-6F1A-CF9C0BE07598}"/>
              </a:ext>
            </a:extLst>
          </p:cNvPr>
          <p:cNvSpPr>
            <a:spLocks noGrp="1"/>
          </p:cNvSpPr>
          <p:nvPr>
            <p:ph type="title"/>
          </p:nvPr>
        </p:nvSpPr>
        <p:spPr>
          <a:xfrm>
            <a:off x="715050" y="1864350"/>
            <a:ext cx="7713900" cy="707400"/>
          </a:xfrm>
        </p:spPr>
        <p:txBody>
          <a:bodyPr/>
          <a:lstStyle/>
          <a:p>
            <a:r>
              <a:rPr lang="en-US" sz="4000" b="1" dirty="0">
                <a:effectLst/>
                <a:latin typeface="Times New Roman" panose="02020603050405020304" pitchFamily="18" charset="0"/>
                <a:ea typeface="Times New Roman" panose="02020603050405020304" pitchFamily="18" charset="0"/>
              </a:rPr>
              <a:t>REFERENCES</a:t>
            </a:r>
            <a:endParaRPr lang="en-IN" sz="5400" b="1" dirty="0"/>
          </a:p>
        </p:txBody>
      </p:sp>
      <p:cxnSp>
        <p:nvCxnSpPr>
          <p:cNvPr id="4" name="Google Shape;623;p37">
            <a:extLst>
              <a:ext uri="{FF2B5EF4-FFF2-40B4-BE49-F238E27FC236}">
                <a16:creationId xmlns:a16="http://schemas.microsoft.com/office/drawing/2014/main" id="{EF044F90-DDD0-F3CE-150B-8348D921566F}"/>
              </a:ext>
            </a:extLst>
          </p:cNvPr>
          <p:cNvCxnSpPr/>
          <p:nvPr/>
        </p:nvCxnSpPr>
        <p:spPr>
          <a:xfrm>
            <a:off x="4384600" y="2302275"/>
            <a:ext cx="552600"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23876134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D1C6576-88BB-B56E-BBE3-21CECF0B9E31}"/>
              </a:ext>
            </a:extLst>
          </p:cNvPr>
          <p:cNvSpPr txBox="1"/>
          <p:nvPr/>
        </p:nvSpPr>
        <p:spPr>
          <a:xfrm>
            <a:off x="466725" y="340370"/>
            <a:ext cx="8210550" cy="4462760"/>
          </a:xfrm>
          <a:prstGeom prst="rect">
            <a:avLst/>
          </a:prstGeom>
          <a:noFill/>
        </p:spPr>
        <p:txBody>
          <a:bodyPr wrap="square" rtlCol="0">
            <a:spAutoFit/>
          </a:bodyPr>
          <a:lstStyle/>
          <a:p>
            <a:pPr marL="285750" lvl="0" indent="-285750" algn="just">
              <a:buFont typeface="Wingdings" panose="05000000000000000000" pitchFamily="2" charset="2"/>
              <a:buChar char="Ø"/>
              <a:tabLst>
                <a:tab pos="269875" algn="l"/>
              </a:tabLst>
            </a:pPr>
            <a:r>
              <a:rPr lang="en-US" sz="1800" b="1" dirty="0" err="1">
                <a:effectLst/>
                <a:latin typeface="Times New Roman" panose="02020603050405020304" pitchFamily="18" charset="0"/>
                <a:ea typeface="SimSun" panose="02010600030101010101" pitchFamily="2" charset="-122"/>
              </a:rPr>
              <a:t>Adiwardana</a:t>
            </a:r>
            <a:r>
              <a:rPr lang="en-US" sz="1800" b="1" dirty="0">
                <a:effectLst/>
                <a:latin typeface="Times New Roman" panose="02020603050405020304" pitchFamily="18" charset="0"/>
                <a:ea typeface="SimSun" panose="02010600030101010101" pitchFamily="2" charset="-122"/>
              </a:rPr>
              <a:t>, d., et al.</a:t>
            </a:r>
            <a:endParaRPr lang="en-IN" sz="1800" dirty="0">
              <a:effectLst/>
              <a:latin typeface="Times New Roman" panose="02020603050405020304" pitchFamily="18" charset="0"/>
              <a:ea typeface="SimSun" panose="02010600030101010101" pitchFamily="2" charset="-122"/>
            </a:endParaRPr>
          </a:p>
          <a:p>
            <a:pPr algn="just"/>
            <a:r>
              <a:rPr lang="en-US" sz="1800" dirty="0">
                <a:effectLst/>
                <a:latin typeface="Times New Roman" panose="02020603050405020304" pitchFamily="18" charset="0"/>
                <a:ea typeface="SimSun" panose="02010600030101010101" pitchFamily="2" charset="-122"/>
              </a:rPr>
              <a:t> (2020). </a:t>
            </a:r>
            <a:r>
              <a:rPr lang="en-US" sz="1800" i="1" dirty="0">
                <a:effectLst/>
                <a:latin typeface="Times New Roman" panose="02020603050405020304" pitchFamily="18" charset="0"/>
                <a:ea typeface="SimSun" panose="02010600030101010101" pitchFamily="2" charset="-122"/>
              </a:rPr>
              <a:t>Towards a human-like open-domain chatbot</a:t>
            </a:r>
            <a:r>
              <a:rPr lang="en-US" sz="1800" dirty="0">
                <a:effectLst/>
                <a:latin typeface="Times New Roman" panose="02020603050405020304" pitchFamily="18" charset="0"/>
                <a:ea typeface="SimSun" panose="02010600030101010101" pitchFamily="2" charset="-122"/>
              </a:rPr>
              <a:t>. In proceedings of the annual meeting of the association for computational linguistics (</a:t>
            </a:r>
            <a:r>
              <a:rPr lang="en-US" sz="1800" dirty="0" err="1">
                <a:effectLst/>
                <a:latin typeface="Times New Roman" panose="02020603050405020304" pitchFamily="18" charset="0"/>
                <a:ea typeface="SimSun" panose="02010600030101010101" pitchFamily="2" charset="-122"/>
              </a:rPr>
              <a:t>acl</a:t>
            </a:r>
            <a:r>
              <a:rPr lang="en-US" sz="1800" dirty="0">
                <a:effectLst/>
                <a:latin typeface="Times New Roman" panose="02020603050405020304" pitchFamily="18" charset="0"/>
                <a:ea typeface="SimSun" panose="02010600030101010101" pitchFamily="2" charset="-122"/>
              </a:rPr>
              <a:t>). This research discusses the challenges of designing chatbots that are both engaging and coherent, introducing the </a:t>
            </a:r>
            <a:r>
              <a:rPr lang="en-US" sz="1800" dirty="0" err="1">
                <a:effectLst/>
                <a:latin typeface="Times New Roman" panose="02020603050405020304" pitchFamily="18" charset="0"/>
                <a:ea typeface="SimSun" panose="02010600030101010101" pitchFamily="2" charset="-122"/>
              </a:rPr>
              <a:t>meena</a:t>
            </a:r>
            <a:r>
              <a:rPr lang="en-US" sz="1800" dirty="0">
                <a:effectLst/>
                <a:latin typeface="Times New Roman" panose="02020603050405020304" pitchFamily="18" charset="0"/>
                <a:ea typeface="SimSun" panose="02010600030101010101" pitchFamily="2" charset="-122"/>
              </a:rPr>
              <a:t> model and methods to improve chatbot interactivity.</a:t>
            </a:r>
            <a:endParaRPr lang="en-IN" sz="1800" dirty="0">
              <a:latin typeface="Times New Roman" panose="02020603050405020304" pitchFamily="18" charset="0"/>
              <a:ea typeface="SimSun" panose="02010600030101010101" pitchFamily="2" charset="-122"/>
            </a:endParaRPr>
          </a:p>
          <a:p>
            <a:pPr marL="285750" indent="-285750" algn="just">
              <a:buFont typeface="Wingdings" panose="05000000000000000000" pitchFamily="2" charset="2"/>
              <a:buChar char="Ø"/>
            </a:pPr>
            <a:r>
              <a:rPr lang="en-US" sz="1800" b="1" dirty="0">
                <a:effectLst/>
                <a:latin typeface="Times New Roman" panose="02020603050405020304" pitchFamily="18" charset="0"/>
                <a:ea typeface="SimSun" panose="02010600030101010101" pitchFamily="2" charset="-122"/>
              </a:rPr>
              <a:t>bender, e., et al.</a:t>
            </a:r>
            <a:r>
              <a:rPr lang="en-US" sz="1800" dirty="0">
                <a:effectLst/>
                <a:latin typeface="Times New Roman" panose="02020603050405020304" pitchFamily="18" charset="0"/>
                <a:ea typeface="SimSun" panose="02010600030101010101" pitchFamily="2" charset="-122"/>
              </a:rPr>
              <a:t> </a:t>
            </a:r>
            <a:endParaRPr lang="en-IN" sz="1800" dirty="0">
              <a:effectLst/>
              <a:latin typeface="Times New Roman" panose="02020603050405020304" pitchFamily="18" charset="0"/>
              <a:ea typeface="SimSun" panose="02010600030101010101" pitchFamily="2" charset="-122"/>
            </a:endParaRPr>
          </a:p>
          <a:p>
            <a:pPr algn="just"/>
            <a:r>
              <a:rPr lang="en-US" sz="1800" dirty="0">
                <a:effectLst/>
                <a:latin typeface="Times New Roman" panose="02020603050405020304" pitchFamily="18" charset="0"/>
                <a:ea typeface="SimSun" panose="02010600030101010101" pitchFamily="2" charset="-122"/>
              </a:rPr>
              <a:t>(2021). </a:t>
            </a:r>
            <a:r>
              <a:rPr lang="en-US" sz="1800" i="1" dirty="0">
                <a:effectLst/>
                <a:latin typeface="Times New Roman" panose="02020603050405020304" pitchFamily="18" charset="0"/>
                <a:ea typeface="SimSun" panose="02010600030101010101" pitchFamily="2" charset="-122"/>
              </a:rPr>
              <a:t>On the dangers of stochastic parrots: Can language models be too big?</a:t>
            </a:r>
            <a:r>
              <a:rPr lang="en-US" sz="1800" dirty="0">
                <a:effectLst/>
                <a:latin typeface="Times New Roman" panose="02020603050405020304" pitchFamily="18" charset="0"/>
                <a:ea typeface="SimSun" panose="02010600030101010101" pitchFamily="2" charset="-122"/>
              </a:rPr>
              <a:t> In proceedings of the </a:t>
            </a:r>
            <a:r>
              <a:rPr lang="en-US" sz="1800" dirty="0" err="1">
                <a:effectLst/>
                <a:latin typeface="Times New Roman" panose="02020603050405020304" pitchFamily="18" charset="0"/>
                <a:ea typeface="SimSun" panose="02010600030101010101" pitchFamily="2" charset="-122"/>
              </a:rPr>
              <a:t>acm</a:t>
            </a:r>
            <a:r>
              <a:rPr lang="en-US" sz="1800" dirty="0">
                <a:effectLst/>
                <a:latin typeface="Times New Roman" panose="02020603050405020304" pitchFamily="18" charset="0"/>
                <a:ea typeface="SimSun" panose="02010600030101010101" pitchFamily="2" charset="-122"/>
              </a:rPr>
              <a:t> conference on fairness, accountability, and transparency (</a:t>
            </a:r>
            <a:r>
              <a:rPr lang="en-US" sz="1800" dirty="0" err="1">
                <a:effectLst/>
                <a:latin typeface="Times New Roman" panose="02020603050405020304" pitchFamily="18" charset="0"/>
                <a:ea typeface="SimSun" panose="02010600030101010101" pitchFamily="2" charset="-122"/>
              </a:rPr>
              <a:t>facct</a:t>
            </a:r>
            <a:r>
              <a:rPr lang="en-US" sz="1800" dirty="0">
                <a:effectLst/>
                <a:latin typeface="Times New Roman" panose="02020603050405020304" pitchFamily="18" charset="0"/>
                <a:ea typeface="SimSun" panose="02010600030101010101" pitchFamily="2" charset="-122"/>
              </a:rPr>
              <a:t>). This paper highlights ethical concerns, particularly regarding bias and safety, in large language models, urging developers to consider potential risks in ai deployments.</a:t>
            </a:r>
            <a:endParaRPr lang="en-IN" sz="1800" dirty="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800" b="1" dirty="0" err="1">
                <a:effectLst/>
                <a:latin typeface="Times New Roman" panose="02020603050405020304" pitchFamily="18" charset="0"/>
                <a:ea typeface="SimSun" panose="02010600030101010101" pitchFamily="2" charset="-122"/>
              </a:rPr>
              <a:t>zhou</a:t>
            </a:r>
            <a:r>
              <a:rPr lang="en-US" sz="1800" b="1" dirty="0">
                <a:effectLst/>
                <a:latin typeface="Times New Roman" panose="02020603050405020304" pitchFamily="18" charset="0"/>
                <a:ea typeface="SimSun" panose="02010600030101010101" pitchFamily="2" charset="-122"/>
              </a:rPr>
              <a:t>, w., et al.</a:t>
            </a:r>
            <a:endParaRPr lang="en-IN" sz="1800" dirty="0">
              <a:effectLst/>
              <a:latin typeface="Times New Roman" panose="02020603050405020304" pitchFamily="18" charset="0"/>
              <a:ea typeface="SimSun" panose="02010600030101010101" pitchFamily="2" charset="-122"/>
            </a:endParaRPr>
          </a:p>
          <a:p>
            <a:pPr algn="just"/>
            <a:r>
              <a:rPr lang="en-US" sz="1800" dirty="0">
                <a:effectLst/>
                <a:latin typeface="Times New Roman" panose="02020603050405020304" pitchFamily="18" charset="0"/>
                <a:ea typeface="SimSun" panose="02010600030101010101" pitchFamily="2" charset="-122"/>
              </a:rPr>
              <a:t> (2023). </a:t>
            </a:r>
            <a:r>
              <a:rPr lang="en-US" sz="1800" i="1" dirty="0">
                <a:effectLst/>
                <a:latin typeface="Times New Roman" panose="02020603050405020304" pitchFamily="18" charset="0"/>
                <a:ea typeface="SimSun" panose="02010600030101010101" pitchFamily="2" charset="-122"/>
              </a:rPr>
              <a:t>Scaling multidomain assistance in conversational ai</a:t>
            </a:r>
            <a:r>
              <a:rPr lang="en-US" sz="1800" dirty="0">
                <a:effectLst/>
                <a:latin typeface="Times New Roman" panose="02020603050405020304" pitchFamily="18" charset="0"/>
                <a:ea typeface="SimSun" panose="02010600030101010101" pitchFamily="2" charset="-122"/>
              </a:rPr>
              <a:t>. In proceedings of the association for the advancement of artificial intelligence (</a:t>
            </a:r>
            <a:r>
              <a:rPr lang="en-US" sz="1800" dirty="0" err="1">
                <a:effectLst/>
                <a:latin typeface="Times New Roman" panose="02020603050405020304" pitchFamily="18" charset="0"/>
                <a:ea typeface="SimSun" panose="02010600030101010101" pitchFamily="2" charset="-122"/>
              </a:rPr>
              <a:t>aaai</a:t>
            </a:r>
            <a:r>
              <a:rPr lang="en-US" sz="1800" dirty="0">
                <a:effectLst/>
                <a:latin typeface="Times New Roman" panose="02020603050405020304" pitchFamily="18" charset="0"/>
                <a:ea typeface="SimSun" panose="02010600030101010101" pitchFamily="2" charset="-122"/>
              </a:rPr>
              <a:t>). This study examines strategies for adapting ai chatbots to multiple domains through fine-tuning and modular architectures, addressing challenges related to scalability.</a:t>
            </a:r>
            <a:endParaRPr lang="en-IN" sz="1800" dirty="0">
              <a:effectLst/>
              <a:latin typeface="Times New Roman" panose="02020603050405020304" pitchFamily="18" charset="0"/>
              <a:ea typeface="SimSun" panose="02010600030101010101" pitchFamily="2" charset="-122"/>
            </a:endParaRPr>
          </a:p>
          <a:p>
            <a:endParaRPr lang="en-IN" dirty="0"/>
          </a:p>
        </p:txBody>
      </p:sp>
    </p:spTree>
    <p:extLst>
      <p:ext uri="{BB962C8B-B14F-4D97-AF65-F5344CB8AC3E}">
        <p14:creationId xmlns:p14="http://schemas.microsoft.com/office/powerpoint/2010/main" val="19325977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C1FA7FC-1644-0B9D-F947-44E5161772DB}"/>
              </a:ext>
            </a:extLst>
          </p:cNvPr>
          <p:cNvSpPr>
            <a:spLocks noGrp="1"/>
          </p:cNvSpPr>
          <p:nvPr>
            <p:ph type="body" idx="1"/>
          </p:nvPr>
        </p:nvSpPr>
        <p:spPr>
          <a:xfrm>
            <a:off x="336550" y="273050"/>
            <a:ext cx="8343900" cy="4487750"/>
          </a:xfrm>
        </p:spPr>
        <p:txBody>
          <a:bodyPr/>
          <a:lstStyle/>
          <a:p>
            <a:pPr marL="285750" lvl="0" indent="-285750" algn="just">
              <a:buFont typeface="Wingdings" panose="05000000000000000000" pitchFamily="2" charset="2"/>
              <a:buChar char="Ø"/>
              <a:tabLst>
                <a:tab pos="269875" algn="l"/>
              </a:tabLst>
            </a:pPr>
            <a:r>
              <a:rPr lang="en-US" sz="1600" b="1" dirty="0" err="1">
                <a:effectLst/>
                <a:latin typeface="Times New Roman" panose="02020603050405020304" pitchFamily="18" charset="0"/>
                <a:ea typeface="SimSun" panose="02010600030101010101" pitchFamily="2" charset="-122"/>
              </a:rPr>
              <a:t>liu</a:t>
            </a:r>
            <a:r>
              <a:rPr lang="en-US" sz="1600" b="1" dirty="0">
                <a:effectLst/>
                <a:latin typeface="Times New Roman" panose="02020603050405020304" pitchFamily="18" charset="0"/>
                <a:ea typeface="SimSun" panose="02010600030101010101" pitchFamily="2" charset="-122"/>
              </a:rPr>
              <a:t>, y., et al.</a:t>
            </a:r>
            <a:r>
              <a:rPr lang="en-US" sz="1600" dirty="0">
                <a:effectLst/>
                <a:latin typeface="Times New Roman" panose="02020603050405020304" pitchFamily="18" charset="0"/>
                <a:ea typeface="SimSun" panose="02010600030101010101" pitchFamily="2" charset="-122"/>
              </a:rPr>
              <a:t> </a:t>
            </a:r>
            <a:endParaRPr lang="en-IN" sz="1600" dirty="0">
              <a:effectLst/>
              <a:latin typeface="Times New Roman" panose="02020603050405020304" pitchFamily="18" charset="0"/>
              <a:ea typeface="SimSun" panose="02010600030101010101" pitchFamily="2" charset="-122"/>
            </a:endParaRPr>
          </a:p>
          <a:p>
            <a:pPr marL="139700" indent="0" algn="just">
              <a:buNone/>
            </a:pPr>
            <a:r>
              <a:rPr lang="en-US" sz="1600" dirty="0">
                <a:effectLst/>
                <a:latin typeface="Times New Roman" panose="02020603050405020304" pitchFamily="18" charset="0"/>
                <a:ea typeface="SimSun" panose="02010600030101010101" pitchFamily="2" charset="-122"/>
              </a:rPr>
              <a:t>(2022). </a:t>
            </a:r>
            <a:r>
              <a:rPr lang="en-US" sz="1600" i="1" dirty="0">
                <a:effectLst/>
                <a:latin typeface="Times New Roman" panose="02020603050405020304" pitchFamily="18" charset="0"/>
                <a:ea typeface="SimSun" panose="02010600030101010101" pitchFamily="2" charset="-122"/>
              </a:rPr>
              <a:t>Human-centered ai: Continuous learning in conversational agents</a:t>
            </a:r>
            <a:r>
              <a:rPr lang="en-US" sz="1600" dirty="0">
                <a:effectLst/>
                <a:latin typeface="Times New Roman" panose="02020603050405020304" pitchFamily="18" charset="0"/>
                <a:ea typeface="SimSun" panose="02010600030101010101" pitchFamily="2" charset="-122"/>
              </a:rPr>
              <a:t>. In proceedings of the conference on human factors in computing systems (chi). This research focuses on continuous learning in ai systems, presenting methods for aligning ai behavior with user feedback to improve satisfaction and usability over time.</a:t>
            </a:r>
            <a:endParaRPr lang="en-IN" sz="1600" dirty="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600" b="1" dirty="0">
                <a:effectLst/>
                <a:latin typeface="Times New Roman" panose="02020603050405020304" pitchFamily="18" charset="0"/>
                <a:ea typeface="SimSun" panose="02010600030101010101" pitchFamily="2" charset="-122"/>
              </a:rPr>
              <a:t>smith, r., et al.</a:t>
            </a:r>
            <a:endParaRPr lang="en-IN" sz="1600" dirty="0">
              <a:effectLst/>
              <a:latin typeface="Times New Roman" panose="02020603050405020304" pitchFamily="18" charset="0"/>
              <a:ea typeface="SimSun" panose="02010600030101010101" pitchFamily="2" charset="-122"/>
            </a:endParaRPr>
          </a:p>
          <a:p>
            <a:pPr marL="139700" indent="0" algn="just">
              <a:buNone/>
            </a:pPr>
            <a:r>
              <a:rPr lang="en-US" sz="1600" dirty="0">
                <a:effectLst/>
                <a:latin typeface="Times New Roman" panose="02020603050405020304" pitchFamily="18" charset="0"/>
                <a:ea typeface="SimSun" panose="02010600030101010101" pitchFamily="2" charset="-122"/>
              </a:rPr>
              <a:t> (2022). </a:t>
            </a:r>
            <a:r>
              <a:rPr lang="en-US" sz="1600" i="1" dirty="0">
                <a:effectLst/>
                <a:latin typeface="Times New Roman" panose="02020603050405020304" pitchFamily="18" charset="0"/>
                <a:ea typeface="SimSun" panose="02010600030101010101" pitchFamily="2" charset="-122"/>
              </a:rPr>
              <a:t>Ai chatbot deployment on multi-platform architectures</a:t>
            </a:r>
            <a:r>
              <a:rPr lang="en-US" sz="1600" dirty="0">
                <a:effectLst/>
                <a:latin typeface="Times New Roman" panose="02020603050405020304" pitchFamily="18" charset="0"/>
                <a:ea typeface="SimSun" panose="02010600030101010101" pitchFamily="2" charset="-122"/>
              </a:rPr>
              <a:t>. In human-computer interaction (</a:t>
            </a:r>
            <a:r>
              <a:rPr lang="en-US" sz="1600" dirty="0" err="1">
                <a:effectLst/>
                <a:latin typeface="Times New Roman" panose="02020603050405020304" pitchFamily="18" charset="0"/>
                <a:ea typeface="SimSun" panose="02010600030101010101" pitchFamily="2" charset="-122"/>
              </a:rPr>
              <a:t>hci</a:t>
            </a:r>
            <a:r>
              <a:rPr lang="en-US" sz="1600" dirty="0">
                <a:effectLst/>
                <a:latin typeface="Times New Roman" panose="02020603050405020304" pitchFamily="18" charset="0"/>
                <a:ea typeface="SimSun" panose="02010600030101010101" pitchFamily="2" charset="-122"/>
              </a:rPr>
              <a:t>) conference proceedings. This work explores the technical and interaction design considerations in deploying chatbots across different platforms, emphasizing the need for consistency and adaptability in user experiences.</a:t>
            </a:r>
            <a:endParaRPr lang="en-IN" sz="1600" dirty="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600" b="1" dirty="0" err="1">
                <a:effectLst/>
                <a:latin typeface="Times New Roman" panose="02020603050405020304" pitchFamily="18" charset="0"/>
                <a:ea typeface="SimSun" panose="02010600030101010101" pitchFamily="2" charset="-122"/>
              </a:rPr>
              <a:t>openai</a:t>
            </a:r>
            <a:endParaRPr lang="en-IN" sz="1600" dirty="0">
              <a:effectLst/>
              <a:latin typeface="Times New Roman" panose="02020603050405020304" pitchFamily="18" charset="0"/>
              <a:ea typeface="SimSun" panose="02010600030101010101" pitchFamily="2" charset="-122"/>
            </a:endParaRPr>
          </a:p>
          <a:p>
            <a:pPr marL="139700" indent="0" algn="just">
              <a:buNone/>
            </a:pPr>
            <a:r>
              <a:rPr lang="en-US" sz="1600" dirty="0">
                <a:effectLst/>
                <a:latin typeface="Times New Roman" panose="02020603050405020304" pitchFamily="18" charset="0"/>
                <a:ea typeface="SimSun" panose="02010600030101010101" pitchFamily="2" charset="-122"/>
              </a:rPr>
              <a:t> (2023). </a:t>
            </a:r>
            <a:r>
              <a:rPr lang="en-US" sz="1600" i="1" dirty="0">
                <a:effectLst/>
                <a:latin typeface="Times New Roman" panose="02020603050405020304" pitchFamily="18" charset="0"/>
                <a:ea typeface="SimSun" panose="02010600030101010101" pitchFamily="2" charset="-122"/>
              </a:rPr>
              <a:t>Gpt-4 technical report</a:t>
            </a:r>
            <a:r>
              <a:rPr lang="en-US" sz="1600" dirty="0">
                <a:effectLst/>
                <a:latin typeface="Times New Roman" panose="02020603050405020304" pitchFamily="18" charset="0"/>
                <a:ea typeface="SimSun" panose="02010600030101010101" pitchFamily="2" charset="-122"/>
              </a:rPr>
              <a:t>. </a:t>
            </a:r>
            <a:r>
              <a:rPr lang="en-US" sz="1600" dirty="0" err="1">
                <a:effectLst/>
                <a:latin typeface="Times New Roman" panose="02020603050405020304" pitchFamily="18" charset="0"/>
                <a:ea typeface="SimSun" panose="02010600030101010101" pitchFamily="2" charset="-122"/>
              </a:rPr>
              <a:t>Openai</a:t>
            </a:r>
            <a:r>
              <a:rPr lang="en-US" sz="1600" dirty="0">
                <a:effectLst/>
                <a:latin typeface="Times New Roman" panose="02020603050405020304" pitchFamily="18" charset="0"/>
                <a:ea typeface="SimSun" panose="02010600030101010101" pitchFamily="2" charset="-122"/>
              </a:rPr>
              <a:t>. This report documents the development of gpt-4, detailing improvements in model architecture, training methods, and safety protocols, and offering insights into the capabilities and limitations of the model in conversational ai.</a:t>
            </a:r>
            <a:endParaRPr lang="en-IN" sz="1600" dirty="0">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9076328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00;p37">
            <a:extLst>
              <a:ext uri="{FF2B5EF4-FFF2-40B4-BE49-F238E27FC236}">
                <a16:creationId xmlns:a16="http://schemas.microsoft.com/office/drawing/2014/main" id="{65DC4532-2540-DB52-6E3F-86EFB6B90EAB}"/>
              </a:ext>
            </a:extLst>
          </p:cNvPr>
          <p:cNvSpPr txBox="1">
            <a:spLocks/>
          </p:cNvSpPr>
          <p:nvPr/>
        </p:nvSpPr>
        <p:spPr>
          <a:xfrm>
            <a:off x="564774" y="1237855"/>
            <a:ext cx="3856800" cy="10590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4800" dirty="0"/>
              <a:t>Thanks you!</a:t>
            </a:r>
          </a:p>
        </p:txBody>
      </p:sp>
      <p:cxnSp>
        <p:nvCxnSpPr>
          <p:cNvPr id="3" name="Google Shape;623;p37">
            <a:extLst>
              <a:ext uri="{FF2B5EF4-FFF2-40B4-BE49-F238E27FC236}">
                <a16:creationId xmlns:a16="http://schemas.microsoft.com/office/drawing/2014/main" id="{A3482F51-FC75-3A69-A04D-3521EA28244A}"/>
              </a:ext>
            </a:extLst>
          </p:cNvPr>
          <p:cNvCxnSpPr/>
          <p:nvPr/>
        </p:nvCxnSpPr>
        <p:spPr>
          <a:xfrm>
            <a:off x="4295700" y="1864125"/>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4" name="Google Shape;625;p37">
            <a:extLst>
              <a:ext uri="{FF2B5EF4-FFF2-40B4-BE49-F238E27FC236}">
                <a16:creationId xmlns:a16="http://schemas.microsoft.com/office/drawing/2014/main" id="{F2635CB5-BEF3-65A8-CD4E-098323D5C155}"/>
              </a:ext>
            </a:extLst>
          </p:cNvPr>
          <p:cNvGrpSpPr/>
          <p:nvPr/>
        </p:nvGrpSpPr>
        <p:grpSpPr>
          <a:xfrm>
            <a:off x="4902098" y="535097"/>
            <a:ext cx="3683753" cy="4073629"/>
            <a:chOff x="4825898" y="535097"/>
            <a:chExt cx="3683753" cy="4073629"/>
          </a:xfrm>
        </p:grpSpPr>
        <p:grpSp>
          <p:nvGrpSpPr>
            <p:cNvPr id="5" name="Google Shape;626;p37">
              <a:extLst>
                <a:ext uri="{FF2B5EF4-FFF2-40B4-BE49-F238E27FC236}">
                  <a16:creationId xmlns:a16="http://schemas.microsoft.com/office/drawing/2014/main" id="{64E1CE77-CBA5-F729-3223-25E28217CDD2}"/>
                </a:ext>
              </a:extLst>
            </p:cNvPr>
            <p:cNvGrpSpPr/>
            <p:nvPr/>
          </p:nvGrpSpPr>
          <p:grpSpPr>
            <a:xfrm>
              <a:off x="5416996" y="1013447"/>
              <a:ext cx="2303759" cy="3595278"/>
              <a:chOff x="5416996" y="1013447"/>
              <a:chExt cx="2303759" cy="3595278"/>
            </a:xfrm>
          </p:grpSpPr>
          <p:sp>
            <p:nvSpPr>
              <p:cNvPr id="26" name="Google Shape;627;p37">
                <a:extLst>
                  <a:ext uri="{FF2B5EF4-FFF2-40B4-BE49-F238E27FC236}">
                    <a16:creationId xmlns:a16="http://schemas.microsoft.com/office/drawing/2014/main" id="{239F5195-F195-C5D7-5888-478AC7E5EF58}"/>
                  </a:ext>
                </a:extLst>
              </p:cNvPr>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28;p37">
                <a:extLst>
                  <a:ext uri="{FF2B5EF4-FFF2-40B4-BE49-F238E27FC236}">
                    <a16:creationId xmlns:a16="http://schemas.microsoft.com/office/drawing/2014/main" id="{8CC1B39B-D2C7-5525-50C9-AD84975BD6CD}"/>
                  </a:ext>
                </a:extLst>
              </p:cNvPr>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29;p37">
                <a:extLst>
                  <a:ext uri="{FF2B5EF4-FFF2-40B4-BE49-F238E27FC236}">
                    <a16:creationId xmlns:a16="http://schemas.microsoft.com/office/drawing/2014/main" id="{0CB94FA3-D6C6-F85C-EBE0-3D42552FDDCC}"/>
                  </a:ext>
                </a:extLst>
              </p:cNvPr>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30;p37">
                <a:extLst>
                  <a:ext uri="{FF2B5EF4-FFF2-40B4-BE49-F238E27FC236}">
                    <a16:creationId xmlns:a16="http://schemas.microsoft.com/office/drawing/2014/main" id="{3783AA61-5799-7E9D-A176-3376DB276BF2}"/>
                  </a:ext>
                </a:extLst>
              </p:cNvPr>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31;p37">
                <a:extLst>
                  <a:ext uri="{FF2B5EF4-FFF2-40B4-BE49-F238E27FC236}">
                    <a16:creationId xmlns:a16="http://schemas.microsoft.com/office/drawing/2014/main" id="{092AF1F6-98E5-E2C1-CD12-1A68C051EEB8}"/>
                  </a:ext>
                </a:extLst>
              </p:cNvPr>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32;p37">
                <a:extLst>
                  <a:ext uri="{FF2B5EF4-FFF2-40B4-BE49-F238E27FC236}">
                    <a16:creationId xmlns:a16="http://schemas.microsoft.com/office/drawing/2014/main" id="{D9F3071B-8C0F-2FA1-BC58-EAAD0F7A5DE4}"/>
                  </a:ext>
                </a:extLst>
              </p:cNvPr>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33;p37">
                <a:extLst>
                  <a:ext uri="{FF2B5EF4-FFF2-40B4-BE49-F238E27FC236}">
                    <a16:creationId xmlns:a16="http://schemas.microsoft.com/office/drawing/2014/main" id="{DDE40F50-230B-BCEC-931A-BDA2AB3FB9A5}"/>
                  </a:ext>
                </a:extLst>
              </p:cNvPr>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34;p37">
                <a:extLst>
                  <a:ext uri="{FF2B5EF4-FFF2-40B4-BE49-F238E27FC236}">
                    <a16:creationId xmlns:a16="http://schemas.microsoft.com/office/drawing/2014/main" id="{CBCA4BA3-AC6E-9783-2469-109670EA07C5}"/>
                  </a:ext>
                </a:extLst>
              </p:cNvPr>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35;p37">
                <a:extLst>
                  <a:ext uri="{FF2B5EF4-FFF2-40B4-BE49-F238E27FC236}">
                    <a16:creationId xmlns:a16="http://schemas.microsoft.com/office/drawing/2014/main" id="{78EAB2F3-CCFF-76B3-E2DF-63B7FBBD4EF0}"/>
                  </a:ext>
                </a:extLst>
              </p:cNvPr>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36;p37">
                <a:extLst>
                  <a:ext uri="{FF2B5EF4-FFF2-40B4-BE49-F238E27FC236}">
                    <a16:creationId xmlns:a16="http://schemas.microsoft.com/office/drawing/2014/main" id="{D2132B65-5D60-7072-2D64-00CB5730AE93}"/>
                  </a:ext>
                </a:extLst>
              </p:cNvPr>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37;p37">
                <a:extLst>
                  <a:ext uri="{FF2B5EF4-FFF2-40B4-BE49-F238E27FC236}">
                    <a16:creationId xmlns:a16="http://schemas.microsoft.com/office/drawing/2014/main" id="{19CE1820-E706-647C-BC88-1DA74453723F}"/>
                  </a:ext>
                </a:extLst>
              </p:cNvPr>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38;p37">
                <a:extLst>
                  <a:ext uri="{FF2B5EF4-FFF2-40B4-BE49-F238E27FC236}">
                    <a16:creationId xmlns:a16="http://schemas.microsoft.com/office/drawing/2014/main" id="{E64411A6-E3CE-6D47-25A7-9D7F434BF837}"/>
                  </a:ext>
                </a:extLst>
              </p:cNvPr>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39;p37">
                <a:extLst>
                  <a:ext uri="{FF2B5EF4-FFF2-40B4-BE49-F238E27FC236}">
                    <a16:creationId xmlns:a16="http://schemas.microsoft.com/office/drawing/2014/main" id="{E8DA55FD-53BA-9857-027C-838C87DAF577}"/>
                  </a:ext>
                </a:extLst>
              </p:cNvPr>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40;p37">
                <a:extLst>
                  <a:ext uri="{FF2B5EF4-FFF2-40B4-BE49-F238E27FC236}">
                    <a16:creationId xmlns:a16="http://schemas.microsoft.com/office/drawing/2014/main" id="{2236841C-7085-7ECA-60EE-952F45F2F773}"/>
                  </a:ext>
                </a:extLst>
              </p:cNvPr>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41;p37">
                <a:extLst>
                  <a:ext uri="{FF2B5EF4-FFF2-40B4-BE49-F238E27FC236}">
                    <a16:creationId xmlns:a16="http://schemas.microsoft.com/office/drawing/2014/main" id="{EF38D03A-C452-BB03-ED3C-6C322B8D92BB}"/>
                  </a:ext>
                </a:extLst>
              </p:cNvPr>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42;p37">
                <a:extLst>
                  <a:ext uri="{FF2B5EF4-FFF2-40B4-BE49-F238E27FC236}">
                    <a16:creationId xmlns:a16="http://schemas.microsoft.com/office/drawing/2014/main" id="{81D2B22A-CC19-3050-C20D-5D06DED054EE}"/>
                  </a:ext>
                </a:extLst>
              </p:cNvPr>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43;p37">
                <a:extLst>
                  <a:ext uri="{FF2B5EF4-FFF2-40B4-BE49-F238E27FC236}">
                    <a16:creationId xmlns:a16="http://schemas.microsoft.com/office/drawing/2014/main" id="{B78FDA0F-FE24-83C5-CE21-CA3F5F7CECA7}"/>
                  </a:ext>
                </a:extLst>
              </p:cNvPr>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44;p37">
                <a:extLst>
                  <a:ext uri="{FF2B5EF4-FFF2-40B4-BE49-F238E27FC236}">
                    <a16:creationId xmlns:a16="http://schemas.microsoft.com/office/drawing/2014/main" id="{26842EC3-94AB-E9E7-2A56-2DA01AA7DA6F}"/>
                  </a:ext>
                </a:extLst>
              </p:cNvPr>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45;p37">
                <a:extLst>
                  <a:ext uri="{FF2B5EF4-FFF2-40B4-BE49-F238E27FC236}">
                    <a16:creationId xmlns:a16="http://schemas.microsoft.com/office/drawing/2014/main" id="{1F2CDA74-256F-828D-406A-D5C85B199EC4}"/>
                  </a:ext>
                </a:extLst>
              </p:cNvPr>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46;p37">
                <a:extLst>
                  <a:ext uri="{FF2B5EF4-FFF2-40B4-BE49-F238E27FC236}">
                    <a16:creationId xmlns:a16="http://schemas.microsoft.com/office/drawing/2014/main" id="{FF4A1651-944E-9BF5-73D7-E6D55653FF1A}"/>
                  </a:ext>
                </a:extLst>
              </p:cNvPr>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47;p37">
                <a:extLst>
                  <a:ext uri="{FF2B5EF4-FFF2-40B4-BE49-F238E27FC236}">
                    <a16:creationId xmlns:a16="http://schemas.microsoft.com/office/drawing/2014/main" id="{397774D5-BCB8-0CEE-FBE0-7F7AE403B508}"/>
                  </a:ext>
                </a:extLst>
              </p:cNvPr>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48;p37">
                <a:extLst>
                  <a:ext uri="{FF2B5EF4-FFF2-40B4-BE49-F238E27FC236}">
                    <a16:creationId xmlns:a16="http://schemas.microsoft.com/office/drawing/2014/main" id="{CE621EC8-B0BD-F4D3-3BCB-E5C8CB46A534}"/>
                  </a:ext>
                </a:extLst>
              </p:cNvPr>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49;p37">
                <a:extLst>
                  <a:ext uri="{FF2B5EF4-FFF2-40B4-BE49-F238E27FC236}">
                    <a16:creationId xmlns:a16="http://schemas.microsoft.com/office/drawing/2014/main" id="{F3794C7F-DE64-5535-CDED-C3D048A8B49F}"/>
                  </a:ext>
                </a:extLst>
              </p:cNvPr>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50;p37">
                <a:extLst>
                  <a:ext uri="{FF2B5EF4-FFF2-40B4-BE49-F238E27FC236}">
                    <a16:creationId xmlns:a16="http://schemas.microsoft.com/office/drawing/2014/main" id="{A3282130-4308-EBBA-6C22-5DA5EE553313}"/>
                  </a:ext>
                </a:extLst>
              </p:cNvPr>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51;p37">
                <a:extLst>
                  <a:ext uri="{FF2B5EF4-FFF2-40B4-BE49-F238E27FC236}">
                    <a16:creationId xmlns:a16="http://schemas.microsoft.com/office/drawing/2014/main" id="{3677270E-4986-F2EF-A217-6D9A0B93DCD8}"/>
                  </a:ext>
                </a:extLst>
              </p:cNvPr>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52;p37">
                <a:extLst>
                  <a:ext uri="{FF2B5EF4-FFF2-40B4-BE49-F238E27FC236}">
                    <a16:creationId xmlns:a16="http://schemas.microsoft.com/office/drawing/2014/main" id="{29672A63-32FD-72A6-8765-CD67A468DD85}"/>
                  </a:ext>
                </a:extLst>
              </p:cNvPr>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53;p37">
                <a:extLst>
                  <a:ext uri="{FF2B5EF4-FFF2-40B4-BE49-F238E27FC236}">
                    <a16:creationId xmlns:a16="http://schemas.microsoft.com/office/drawing/2014/main" id="{E20C33C4-3113-6245-39A2-5E7FB5657C3F}"/>
                  </a:ext>
                </a:extLst>
              </p:cNvPr>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54;p37">
                <a:extLst>
                  <a:ext uri="{FF2B5EF4-FFF2-40B4-BE49-F238E27FC236}">
                    <a16:creationId xmlns:a16="http://schemas.microsoft.com/office/drawing/2014/main" id="{BC7964DC-9E26-0A3D-4036-726452AAB0DE}"/>
                  </a:ext>
                </a:extLst>
              </p:cNvPr>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55;p37">
                <a:extLst>
                  <a:ext uri="{FF2B5EF4-FFF2-40B4-BE49-F238E27FC236}">
                    <a16:creationId xmlns:a16="http://schemas.microsoft.com/office/drawing/2014/main" id="{6C0F2642-DFAA-2CA3-E398-4FF85AEBA79A}"/>
                  </a:ext>
                </a:extLst>
              </p:cNvPr>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56;p37">
                <a:extLst>
                  <a:ext uri="{FF2B5EF4-FFF2-40B4-BE49-F238E27FC236}">
                    <a16:creationId xmlns:a16="http://schemas.microsoft.com/office/drawing/2014/main" id="{D5FDD1C4-575B-87F0-C01A-1B6F768CBE4D}"/>
                  </a:ext>
                </a:extLst>
              </p:cNvPr>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57;p37">
                <a:extLst>
                  <a:ext uri="{FF2B5EF4-FFF2-40B4-BE49-F238E27FC236}">
                    <a16:creationId xmlns:a16="http://schemas.microsoft.com/office/drawing/2014/main" id="{D5DF0D81-F432-4D3C-E47A-3F2E33D25EC4}"/>
                  </a:ext>
                </a:extLst>
              </p:cNvPr>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58;p37">
                <a:extLst>
                  <a:ext uri="{FF2B5EF4-FFF2-40B4-BE49-F238E27FC236}">
                    <a16:creationId xmlns:a16="http://schemas.microsoft.com/office/drawing/2014/main" id="{105670CD-880A-DC51-CA43-9EAA379499ED}"/>
                  </a:ext>
                </a:extLst>
              </p:cNvPr>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59;p37">
                <a:extLst>
                  <a:ext uri="{FF2B5EF4-FFF2-40B4-BE49-F238E27FC236}">
                    <a16:creationId xmlns:a16="http://schemas.microsoft.com/office/drawing/2014/main" id="{E9025BA6-63F0-2EEC-7069-CCD26A8C349D}"/>
                  </a:ext>
                </a:extLst>
              </p:cNvPr>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60;p37">
                <a:extLst>
                  <a:ext uri="{FF2B5EF4-FFF2-40B4-BE49-F238E27FC236}">
                    <a16:creationId xmlns:a16="http://schemas.microsoft.com/office/drawing/2014/main" id="{DC72D6F5-2B51-FEF8-8E6E-94A7E20FCA51}"/>
                  </a:ext>
                </a:extLst>
              </p:cNvPr>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61;p37">
                <a:extLst>
                  <a:ext uri="{FF2B5EF4-FFF2-40B4-BE49-F238E27FC236}">
                    <a16:creationId xmlns:a16="http://schemas.microsoft.com/office/drawing/2014/main" id="{41FCB733-DC7A-659B-6445-4BAB3B447E68}"/>
                  </a:ext>
                </a:extLst>
              </p:cNvPr>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62;p37">
                <a:extLst>
                  <a:ext uri="{FF2B5EF4-FFF2-40B4-BE49-F238E27FC236}">
                    <a16:creationId xmlns:a16="http://schemas.microsoft.com/office/drawing/2014/main" id="{4DA18CBF-DFF9-18E6-DCE2-521750E9FDCE}"/>
                  </a:ext>
                </a:extLst>
              </p:cNvPr>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63;p37">
                <a:extLst>
                  <a:ext uri="{FF2B5EF4-FFF2-40B4-BE49-F238E27FC236}">
                    <a16:creationId xmlns:a16="http://schemas.microsoft.com/office/drawing/2014/main" id="{B05AAB59-0A7A-B6A7-8497-10B87F94B2E5}"/>
                  </a:ext>
                </a:extLst>
              </p:cNvPr>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64;p37">
                <a:extLst>
                  <a:ext uri="{FF2B5EF4-FFF2-40B4-BE49-F238E27FC236}">
                    <a16:creationId xmlns:a16="http://schemas.microsoft.com/office/drawing/2014/main" id="{D474252A-5ECA-1F8F-B4D4-845C9BCC4EFE}"/>
                  </a:ext>
                </a:extLst>
              </p:cNvPr>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65;p37">
                <a:extLst>
                  <a:ext uri="{FF2B5EF4-FFF2-40B4-BE49-F238E27FC236}">
                    <a16:creationId xmlns:a16="http://schemas.microsoft.com/office/drawing/2014/main" id="{41967D33-20BC-0550-DEE9-C2A97E88B789}"/>
                  </a:ext>
                </a:extLst>
              </p:cNvPr>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66;p37">
                <a:extLst>
                  <a:ext uri="{FF2B5EF4-FFF2-40B4-BE49-F238E27FC236}">
                    <a16:creationId xmlns:a16="http://schemas.microsoft.com/office/drawing/2014/main" id="{F45A054C-F4DF-FEEF-F9F0-827CBBCACC5B}"/>
                  </a:ext>
                </a:extLst>
              </p:cNvPr>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7;p37">
                <a:extLst>
                  <a:ext uri="{FF2B5EF4-FFF2-40B4-BE49-F238E27FC236}">
                    <a16:creationId xmlns:a16="http://schemas.microsoft.com/office/drawing/2014/main" id="{2474A825-5C58-9C35-0CAA-048EDA3A2B55}"/>
                  </a:ext>
                </a:extLst>
              </p:cNvPr>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68;p37">
                <a:extLst>
                  <a:ext uri="{FF2B5EF4-FFF2-40B4-BE49-F238E27FC236}">
                    <a16:creationId xmlns:a16="http://schemas.microsoft.com/office/drawing/2014/main" id="{9C70FA7C-1A3F-B09E-AC7B-4CB418DD6C08}"/>
                  </a:ext>
                </a:extLst>
              </p:cNvPr>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69;p37">
                <a:extLst>
                  <a:ext uri="{FF2B5EF4-FFF2-40B4-BE49-F238E27FC236}">
                    <a16:creationId xmlns:a16="http://schemas.microsoft.com/office/drawing/2014/main" id="{783B5AD9-5124-3232-B96C-FF1F879F6F0E}"/>
                  </a:ext>
                </a:extLst>
              </p:cNvPr>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70;p37">
                <a:extLst>
                  <a:ext uri="{FF2B5EF4-FFF2-40B4-BE49-F238E27FC236}">
                    <a16:creationId xmlns:a16="http://schemas.microsoft.com/office/drawing/2014/main" id="{963B0FBA-0EE5-E4DE-6DE7-1B6423DA7729}"/>
                  </a:ext>
                </a:extLst>
              </p:cNvPr>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671;p37">
                <a:extLst>
                  <a:ext uri="{FF2B5EF4-FFF2-40B4-BE49-F238E27FC236}">
                    <a16:creationId xmlns:a16="http://schemas.microsoft.com/office/drawing/2014/main" id="{DA5D4C3E-9531-3BBD-7C41-5F95104BF770}"/>
                  </a:ext>
                </a:extLst>
              </p:cNvPr>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672;p37">
                <a:extLst>
                  <a:ext uri="{FF2B5EF4-FFF2-40B4-BE49-F238E27FC236}">
                    <a16:creationId xmlns:a16="http://schemas.microsoft.com/office/drawing/2014/main" id="{A7B24FCC-91DD-C0E6-3F55-4C55554FEE30}"/>
                  </a:ext>
                </a:extLst>
              </p:cNvPr>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73;p37">
                <a:extLst>
                  <a:ext uri="{FF2B5EF4-FFF2-40B4-BE49-F238E27FC236}">
                    <a16:creationId xmlns:a16="http://schemas.microsoft.com/office/drawing/2014/main" id="{AC975D56-CA83-0252-9FD3-56312E9D4759}"/>
                  </a:ext>
                </a:extLst>
              </p:cNvPr>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674;p37">
                <a:extLst>
                  <a:ext uri="{FF2B5EF4-FFF2-40B4-BE49-F238E27FC236}">
                    <a16:creationId xmlns:a16="http://schemas.microsoft.com/office/drawing/2014/main" id="{37F71791-2F14-FB7F-B22C-14227537F778}"/>
                  </a:ext>
                </a:extLst>
              </p:cNvPr>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675;p37">
                <a:extLst>
                  <a:ext uri="{FF2B5EF4-FFF2-40B4-BE49-F238E27FC236}">
                    <a16:creationId xmlns:a16="http://schemas.microsoft.com/office/drawing/2014/main" id="{DE3640E9-7CAC-0FFE-1275-F3D4E42EF78B}"/>
                  </a:ext>
                </a:extLst>
              </p:cNvPr>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676;p37">
                <a:extLst>
                  <a:ext uri="{FF2B5EF4-FFF2-40B4-BE49-F238E27FC236}">
                    <a16:creationId xmlns:a16="http://schemas.microsoft.com/office/drawing/2014/main" id="{0D6EA032-6003-7CC6-EEEA-EB718CCF1CA4}"/>
                  </a:ext>
                </a:extLst>
              </p:cNvPr>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677;p37">
                <a:extLst>
                  <a:ext uri="{FF2B5EF4-FFF2-40B4-BE49-F238E27FC236}">
                    <a16:creationId xmlns:a16="http://schemas.microsoft.com/office/drawing/2014/main" id="{6531088F-C8D8-1A50-FB3B-BD0BA7FD3015}"/>
                  </a:ext>
                </a:extLst>
              </p:cNvPr>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78;p37">
                <a:extLst>
                  <a:ext uri="{FF2B5EF4-FFF2-40B4-BE49-F238E27FC236}">
                    <a16:creationId xmlns:a16="http://schemas.microsoft.com/office/drawing/2014/main" id="{8DB608D8-71D5-5A30-F970-FED43F98E508}"/>
                  </a:ext>
                </a:extLst>
              </p:cNvPr>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79;p37">
                <a:extLst>
                  <a:ext uri="{FF2B5EF4-FFF2-40B4-BE49-F238E27FC236}">
                    <a16:creationId xmlns:a16="http://schemas.microsoft.com/office/drawing/2014/main" id="{4E71DD74-E960-DDBC-D799-0C61D8D98538}"/>
                  </a:ext>
                </a:extLst>
              </p:cNvPr>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680;p37">
                <a:extLst>
                  <a:ext uri="{FF2B5EF4-FFF2-40B4-BE49-F238E27FC236}">
                    <a16:creationId xmlns:a16="http://schemas.microsoft.com/office/drawing/2014/main" id="{3C469C15-5727-82D7-D0C6-DDD0AC1C70D7}"/>
                  </a:ext>
                </a:extLst>
              </p:cNvPr>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81;p37">
                <a:extLst>
                  <a:ext uri="{FF2B5EF4-FFF2-40B4-BE49-F238E27FC236}">
                    <a16:creationId xmlns:a16="http://schemas.microsoft.com/office/drawing/2014/main" id="{6F6A85C2-615E-050D-67BA-36B9FD0CC15E}"/>
                  </a:ext>
                </a:extLst>
              </p:cNvPr>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82;p37">
                <a:extLst>
                  <a:ext uri="{FF2B5EF4-FFF2-40B4-BE49-F238E27FC236}">
                    <a16:creationId xmlns:a16="http://schemas.microsoft.com/office/drawing/2014/main" id="{2E8B7907-3F0A-1088-F898-C316170263EA}"/>
                  </a:ext>
                </a:extLst>
              </p:cNvPr>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83;p37">
                <a:extLst>
                  <a:ext uri="{FF2B5EF4-FFF2-40B4-BE49-F238E27FC236}">
                    <a16:creationId xmlns:a16="http://schemas.microsoft.com/office/drawing/2014/main" id="{2D8E094C-9834-70AF-156F-792170BCFE4C}"/>
                  </a:ext>
                </a:extLst>
              </p:cNvPr>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684;p37">
                <a:extLst>
                  <a:ext uri="{FF2B5EF4-FFF2-40B4-BE49-F238E27FC236}">
                    <a16:creationId xmlns:a16="http://schemas.microsoft.com/office/drawing/2014/main" id="{1DC5B84C-B056-FFF1-958D-1FAE6E46BC70}"/>
                  </a:ext>
                </a:extLst>
              </p:cNvPr>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685;p37">
                <a:extLst>
                  <a:ext uri="{FF2B5EF4-FFF2-40B4-BE49-F238E27FC236}">
                    <a16:creationId xmlns:a16="http://schemas.microsoft.com/office/drawing/2014/main" id="{B5335BC7-0692-DB3A-34A7-F40D8C96D52D}"/>
                  </a:ext>
                </a:extLst>
              </p:cNvPr>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686;p37">
                <a:extLst>
                  <a:ext uri="{FF2B5EF4-FFF2-40B4-BE49-F238E27FC236}">
                    <a16:creationId xmlns:a16="http://schemas.microsoft.com/office/drawing/2014/main" id="{EC9CD596-A6C7-6B4F-6BD6-D504FEBE673B}"/>
                  </a:ext>
                </a:extLst>
              </p:cNvPr>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687;p37">
                <a:extLst>
                  <a:ext uri="{FF2B5EF4-FFF2-40B4-BE49-F238E27FC236}">
                    <a16:creationId xmlns:a16="http://schemas.microsoft.com/office/drawing/2014/main" id="{8EA8E9AF-66EE-B892-C32E-81D122DBAD51}"/>
                  </a:ext>
                </a:extLst>
              </p:cNvPr>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688;p37">
                <a:extLst>
                  <a:ext uri="{FF2B5EF4-FFF2-40B4-BE49-F238E27FC236}">
                    <a16:creationId xmlns:a16="http://schemas.microsoft.com/office/drawing/2014/main" id="{2826CD5A-34C4-27BE-5516-AD36E450E547}"/>
                  </a:ext>
                </a:extLst>
              </p:cNvPr>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689;p37">
                <a:extLst>
                  <a:ext uri="{FF2B5EF4-FFF2-40B4-BE49-F238E27FC236}">
                    <a16:creationId xmlns:a16="http://schemas.microsoft.com/office/drawing/2014/main" id="{CAA7BDCB-E8C4-F2D7-1C66-A422D6F957C6}"/>
                  </a:ext>
                </a:extLst>
              </p:cNvPr>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690;p37">
                <a:extLst>
                  <a:ext uri="{FF2B5EF4-FFF2-40B4-BE49-F238E27FC236}">
                    <a16:creationId xmlns:a16="http://schemas.microsoft.com/office/drawing/2014/main" id="{27ECB1CB-CF33-2367-CB6D-A8E1CA5CB4C0}"/>
                  </a:ext>
                </a:extLst>
              </p:cNvPr>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691;p37">
                <a:extLst>
                  <a:ext uri="{FF2B5EF4-FFF2-40B4-BE49-F238E27FC236}">
                    <a16:creationId xmlns:a16="http://schemas.microsoft.com/office/drawing/2014/main" id="{53DF0732-1FF1-7585-6772-1089293A067D}"/>
                  </a:ext>
                </a:extLst>
              </p:cNvPr>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692;p37">
                <a:extLst>
                  <a:ext uri="{FF2B5EF4-FFF2-40B4-BE49-F238E27FC236}">
                    <a16:creationId xmlns:a16="http://schemas.microsoft.com/office/drawing/2014/main" id="{D96C0A1C-9C1D-A6F4-E3F1-1FA74EA61852}"/>
                  </a:ext>
                </a:extLst>
              </p:cNvPr>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693;p37">
                <a:extLst>
                  <a:ext uri="{FF2B5EF4-FFF2-40B4-BE49-F238E27FC236}">
                    <a16:creationId xmlns:a16="http://schemas.microsoft.com/office/drawing/2014/main" id="{BD5146AF-E7F9-2923-9003-CFED195CF7A4}"/>
                  </a:ext>
                </a:extLst>
              </p:cNvPr>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694;p37">
                <a:extLst>
                  <a:ext uri="{FF2B5EF4-FFF2-40B4-BE49-F238E27FC236}">
                    <a16:creationId xmlns:a16="http://schemas.microsoft.com/office/drawing/2014/main" id="{39AAD044-AE8C-BD16-241D-17E03D67BC39}"/>
                  </a:ext>
                </a:extLst>
              </p:cNvPr>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695;p37">
                <a:extLst>
                  <a:ext uri="{FF2B5EF4-FFF2-40B4-BE49-F238E27FC236}">
                    <a16:creationId xmlns:a16="http://schemas.microsoft.com/office/drawing/2014/main" id="{28AF8778-A864-3FFE-5657-FF0BF63CBBB5}"/>
                  </a:ext>
                </a:extLst>
              </p:cNvPr>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696;p37">
                <a:extLst>
                  <a:ext uri="{FF2B5EF4-FFF2-40B4-BE49-F238E27FC236}">
                    <a16:creationId xmlns:a16="http://schemas.microsoft.com/office/drawing/2014/main" id="{D51D15C1-30D6-A9F1-B6B5-946981DACD8B}"/>
                  </a:ext>
                </a:extLst>
              </p:cNvPr>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697;p37">
                <a:extLst>
                  <a:ext uri="{FF2B5EF4-FFF2-40B4-BE49-F238E27FC236}">
                    <a16:creationId xmlns:a16="http://schemas.microsoft.com/office/drawing/2014/main" id="{31E95538-5240-9125-39E7-2C27042A58EE}"/>
                  </a:ext>
                </a:extLst>
              </p:cNvPr>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698;p37">
                <a:extLst>
                  <a:ext uri="{FF2B5EF4-FFF2-40B4-BE49-F238E27FC236}">
                    <a16:creationId xmlns:a16="http://schemas.microsoft.com/office/drawing/2014/main" id="{4048C7AA-DA0E-B9BB-928B-F3FFD39F9014}"/>
                  </a:ext>
                </a:extLst>
              </p:cNvPr>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699;p37">
                <a:extLst>
                  <a:ext uri="{FF2B5EF4-FFF2-40B4-BE49-F238E27FC236}">
                    <a16:creationId xmlns:a16="http://schemas.microsoft.com/office/drawing/2014/main" id="{41E52E5D-D980-8962-2714-2FDACE234356}"/>
                  </a:ext>
                </a:extLst>
              </p:cNvPr>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00;p37">
                <a:extLst>
                  <a:ext uri="{FF2B5EF4-FFF2-40B4-BE49-F238E27FC236}">
                    <a16:creationId xmlns:a16="http://schemas.microsoft.com/office/drawing/2014/main" id="{C5C8C73C-51A4-21EE-0ACE-97C90970076F}"/>
                  </a:ext>
                </a:extLst>
              </p:cNvPr>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01;p37">
                <a:extLst>
                  <a:ext uri="{FF2B5EF4-FFF2-40B4-BE49-F238E27FC236}">
                    <a16:creationId xmlns:a16="http://schemas.microsoft.com/office/drawing/2014/main" id="{FA48F190-AF43-B400-60AF-1A6F0780E75E}"/>
                  </a:ext>
                </a:extLst>
              </p:cNvPr>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02;p37">
                <a:extLst>
                  <a:ext uri="{FF2B5EF4-FFF2-40B4-BE49-F238E27FC236}">
                    <a16:creationId xmlns:a16="http://schemas.microsoft.com/office/drawing/2014/main" id="{31CA2729-3F80-C3B8-A381-369D030BB8EC}"/>
                  </a:ext>
                </a:extLst>
              </p:cNvPr>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703;p37">
                <a:extLst>
                  <a:ext uri="{FF2B5EF4-FFF2-40B4-BE49-F238E27FC236}">
                    <a16:creationId xmlns:a16="http://schemas.microsoft.com/office/drawing/2014/main" id="{9517F229-B4A2-E639-C3A0-70F1A0F8D205}"/>
                  </a:ext>
                </a:extLst>
              </p:cNvPr>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704;p37">
                <a:extLst>
                  <a:ext uri="{FF2B5EF4-FFF2-40B4-BE49-F238E27FC236}">
                    <a16:creationId xmlns:a16="http://schemas.microsoft.com/office/drawing/2014/main" id="{82C08EB1-AED3-4FBB-1763-970C2D6988A8}"/>
                  </a:ext>
                </a:extLst>
              </p:cNvPr>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705;p37">
                <a:extLst>
                  <a:ext uri="{FF2B5EF4-FFF2-40B4-BE49-F238E27FC236}">
                    <a16:creationId xmlns:a16="http://schemas.microsoft.com/office/drawing/2014/main" id="{28DE98F1-8BDF-C479-DC10-C21EE327A96D}"/>
                  </a:ext>
                </a:extLst>
              </p:cNvPr>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706;p37">
                <a:extLst>
                  <a:ext uri="{FF2B5EF4-FFF2-40B4-BE49-F238E27FC236}">
                    <a16:creationId xmlns:a16="http://schemas.microsoft.com/office/drawing/2014/main" id="{4661D153-3FA8-3FDE-F681-87C514E66802}"/>
                  </a:ext>
                </a:extLst>
              </p:cNvPr>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707;p37">
                <a:extLst>
                  <a:ext uri="{FF2B5EF4-FFF2-40B4-BE49-F238E27FC236}">
                    <a16:creationId xmlns:a16="http://schemas.microsoft.com/office/drawing/2014/main" id="{1D3B038C-AC33-7152-D51A-FDFAFB273D99}"/>
                  </a:ext>
                </a:extLst>
              </p:cNvPr>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708;p37">
                <a:extLst>
                  <a:ext uri="{FF2B5EF4-FFF2-40B4-BE49-F238E27FC236}">
                    <a16:creationId xmlns:a16="http://schemas.microsoft.com/office/drawing/2014/main" id="{D4BEFE9B-CCFC-03B1-14FA-FB464C3FABBD}"/>
                  </a:ext>
                </a:extLst>
              </p:cNvPr>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709;p37">
                <a:extLst>
                  <a:ext uri="{FF2B5EF4-FFF2-40B4-BE49-F238E27FC236}">
                    <a16:creationId xmlns:a16="http://schemas.microsoft.com/office/drawing/2014/main" id="{2FF145D9-4333-FE24-1F74-4080A1BF679E}"/>
                  </a:ext>
                </a:extLst>
              </p:cNvPr>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710;p37">
                <a:extLst>
                  <a:ext uri="{FF2B5EF4-FFF2-40B4-BE49-F238E27FC236}">
                    <a16:creationId xmlns:a16="http://schemas.microsoft.com/office/drawing/2014/main" id="{878C161F-F5BD-BE54-0B4C-46FBEB68BF9A}"/>
                  </a:ext>
                </a:extLst>
              </p:cNvPr>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711;p37">
                <a:extLst>
                  <a:ext uri="{FF2B5EF4-FFF2-40B4-BE49-F238E27FC236}">
                    <a16:creationId xmlns:a16="http://schemas.microsoft.com/office/drawing/2014/main" id="{7F40AB6C-0A7C-BDAE-D486-D75296F5E1E7}"/>
                  </a:ext>
                </a:extLst>
              </p:cNvPr>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712;p37">
                <a:extLst>
                  <a:ext uri="{FF2B5EF4-FFF2-40B4-BE49-F238E27FC236}">
                    <a16:creationId xmlns:a16="http://schemas.microsoft.com/office/drawing/2014/main" id="{00A07CEF-B8DB-4250-D194-539F8C954937}"/>
                  </a:ext>
                </a:extLst>
              </p:cNvPr>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713;p37">
                <a:extLst>
                  <a:ext uri="{FF2B5EF4-FFF2-40B4-BE49-F238E27FC236}">
                    <a16:creationId xmlns:a16="http://schemas.microsoft.com/office/drawing/2014/main" id="{B0B68964-CBA0-F2A9-ADEF-138992485BCF}"/>
                  </a:ext>
                </a:extLst>
              </p:cNvPr>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714;p37">
                <a:extLst>
                  <a:ext uri="{FF2B5EF4-FFF2-40B4-BE49-F238E27FC236}">
                    <a16:creationId xmlns:a16="http://schemas.microsoft.com/office/drawing/2014/main" id="{4AF7EC06-1072-BB95-0E70-4960D3FFD8FD}"/>
                  </a:ext>
                </a:extLst>
              </p:cNvPr>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715;p37">
                <a:extLst>
                  <a:ext uri="{FF2B5EF4-FFF2-40B4-BE49-F238E27FC236}">
                    <a16:creationId xmlns:a16="http://schemas.microsoft.com/office/drawing/2014/main" id="{AA93B9BA-69C3-7C52-0083-7288514DCC04}"/>
                  </a:ext>
                </a:extLst>
              </p:cNvPr>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716;p37">
                <a:extLst>
                  <a:ext uri="{FF2B5EF4-FFF2-40B4-BE49-F238E27FC236}">
                    <a16:creationId xmlns:a16="http://schemas.microsoft.com/office/drawing/2014/main" id="{D8C61F75-65B5-7C18-1721-DF3B33DDD55E}"/>
                  </a:ext>
                </a:extLst>
              </p:cNvPr>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717;p37">
                <a:extLst>
                  <a:ext uri="{FF2B5EF4-FFF2-40B4-BE49-F238E27FC236}">
                    <a16:creationId xmlns:a16="http://schemas.microsoft.com/office/drawing/2014/main" id="{B30976D7-12D8-56F3-8B75-533438973720}"/>
                  </a:ext>
                </a:extLst>
              </p:cNvPr>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718;p37">
                <a:extLst>
                  <a:ext uri="{FF2B5EF4-FFF2-40B4-BE49-F238E27FC236}">
                    <a16:creationId xmlns:a16="http://schemas.microsoft.com/office/drawing/2014/main" id="{6FCB78B8-1655-D355-CCA2-0EC139FD4C89}"/>
                  </a:ext>
                </a:extLst>
              </p:cNvPr>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719;p37">
                <a:extLst>
                  <a:ext uri="{FF2B5EF4-FFF2-40B4-BE49-F238E27FC236}">
                    <a16:creationId xmlns:a16="http://schemas.microsoft.com/office/drawing/2014/main" id="{5E137F80-C5EC-9285-D3B0-8076EC8188D8}"/>
                  </a:ext>
                </a:extLst>
              </p:cNvPr>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720;p37">
                <a:extLst>
                  <a:ext uri="{FF2B5EF4-FFF2-40B4-BE49-F238E27FC236}">
                    <a16:creationId xmlns:a16="http://schemas.microsoft.com/office/drawing/2014/main" id="{5D32C416-0BEF-DD36-F5BC-D4C211D5E1B1}"/>
                  </a:ext>
                </a:extLst>
              </p:cNvPr>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721;p37">
                <a:extLst>
                  <a:ext uri="{FF2B5EF4-FFF2-40B4-BE49-F238E27FC236}">
                    <a16:creationId xmlns:a16="http://schemas.microsoft.com/office/drawing/2014/main" id="{03346C4E-7804-70AF-8808-2981A47DE07B}"/>
                  </a:ext>
                </a:extLst>
              </p:cNvPr>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722;p37">
                <a:extLst>
                  <a:ext uri="{FF2B5EF4-FFF2-40B4-BE49-F238E27FC236}">
                    <a16:creationId xmlns:a16="http://schemas.microsoft.com/office/drawing/2014/main" id="{7A136D1E-0544-9AB8-4FA9-F96EA109BCBC}"/>
                  </a:ext>
                </a:extLst>
              </p:cNvPr>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723;p37">
                <a:extLst>
                  <a:ext uri="{FF2B5EF4-FFF2-40B4-BE49-F238E27FC236}">
                    <a16:creationId xmlns:a16="http://schemas.microsoft.com/office/drawing/2014/main" id="{1E9484BB-865D-C75B-1D95-C414C34C5D16}"/>
                  </a:ext>
                </a:extLst>
              </p:cNvPr>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724;p37">
                <a:extLst>
                  <a:ext uri="{FF2B5EF4-FFF2-40B4-BE49-F238E27FC236}">
                    <a16:creationId xmlns:a16="http://schemas.microsoft.com/office/drawing/2014/main" id="{A7349E8B-A1C5-7822-BEA6-2DD64B94FEE7}"/>
                  </a:ext>
                </a:extLst>
              </p:cNvPr>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725;p37">
                <a:extLst>
                  <a:ext uri="{FF2B5EF4-FFF2-40B4-BE49-F238E27FC236}">
                    <a16:creationId xmlns:a16="http://schemas.microsoft.com/office/drawing/2014/main" id="{E7DCFC5C-B804-7B7D-2EAA-AF1E02088D28}"/>
                  </a:ext>
                </a:extLst>
              </p:cNvPr>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726;p37">
                <a:extLst>
                  <a:ext uri="{FF2B5EF4-FFF2-40B4-BE49-F238E27FC236}">
                    <a16:creationId xmlns:a16="http://schemas.microsoft.com/office/drawing/2014/main" id="{709BEA4A-2315-B4B3-15D6-285E34A21745}"/>
                  </a:ext>
                </a:extLst>
              </p:cNvPr>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727;p37">
                <a:extLst>
                  <a:ext uri="{FF2B5EF4-FFF2-40B4-BE49-F238E27FC236}">
                    <a16:creationId xmlns:a16="http://schemas.microsoft.com/office/drawing/2014/main" id="{3FD1D427-E1CE-6539-5986-B1EED5894662}"/>
                  </a:ext>
                </a:extLst>
              </p:cNvPr>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728;p37">
                <a:extLst>
                  <a:ext uri="{FF2B5EF4-FFF2-40B4-BE49-F238E27FC236}">
                    <a16:creationId xmlns:a16="http://schemas.microsoft.com/office/drawing/2014/main" id="{9CAC1D32-B404-FD55-9AE8-5B96E7C3AA1B}"/>
                  </a:ext>
                </a:extLst>
              </p:cNvPr>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729;p37">
                <a:extLst>
                  <a:ext uri="{FF2B5EF4-FFF2-40B4-BE49-F238E27FC236}">
                    <a16:creationId xmlns:a16="http://schemas.microsoft.com/office/drawing/2014/main" id="{546F2C61-0891-698A-C338-C18DDD124732}"/>
                  </a:ext>
                </a:extLst>
              </p:cNvPr>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730;p37">
                <a:extLst>
                  <a:ext uri="{FF2B5EF4-FFF2-40B4-BE49-F238E27FC236}">
                    <a16:creationId xmlns:a16="http://schemas.microsoft.com/office/drawing/2014/main" id="{7A2EA5D0-7F0E-5358-AD35-CE8CD46164D3}"/>
                  </a:ext>
                </a:extLst>
              </p:cNvPr>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731;p37">
                <a:extLst>
                  <a:ext uri="{FF2B5EF4-FFF2-40B4-BE49-F238E27FC236}">
                    <a16:creationId xmlns:a16="http://schemas.microsoft.com/office/drawing/2014/main" id="{45A0F753-398C-DA21-D27B-73EB4713B8B1}"/>
                  </a:ext>
                </a:extLst>
              </p:cNvPr>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732;p37">
                <a:extLst>
                  <a:ext uri="{FF2B5EF4-FFF2-40B4-BE49-F238E27FC236}">
                    <a16:creationId xmlns:a16="http://schemas.microsoft.com/office/drawing/2014/main" id="{B3C52C86-252B-821C-999A-A3F67FE821E1}"/>
                  </a:ext>
                </a:extLst>
              </p:cNvPr>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733;p37">
                <a:extLst>
                  <a:ext uri="{FF2B5EF4-FFF2-40B4-BE49-F238E27FC236}">
                    <a16:creationId xmlns:a16="http://schemas.microsoft.com/office/drawing/2014/main" id="{52A70600-032D-B1D7-9268-361AAC35FD08}"/>
                  </a:ext>
                </a:extLst>
              </p:cNvPr>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734;p37">
                <a:extLst>
                  <a:ext uri="{FF2B5EF4-FFF2-40B4-BE49-F238E27FC236}">
                    <a16:creationId xmlns:a16="http://schemas.microsoft.com/office/drawing/2014/main" id="{63B4A19B-2F47-8D09-BB40-3BB9EFA447CE}"/>
                  </a:ext>
                </a:extLst>
              </p:cNvPr>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735;p37">
                <a:extLst>
                  <a:ext uri="{FF2B5EF4-FFF2-40B4-BE49-F238E27FC236}">
                    <a16:creationId xmlns:a16="http://schemas.microsoft.com/office/drawing/2014/main" id="{DDE8CDEA-7852-1894-498A-852AD662A5CE}"/>
                  </a:ext>
                </a:extLst>
              </p:cNvPr>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736;p37">
                <a:extLst>
                  <a:ext uri="{FF2B5EF4-FFF2-40B4-BE49-F238E27FC236}">
                    <a16:creationId xmlns:a16="http://schemas.microsoft.com/office/drawing/2014/main" id="{051A6651-2DAF-7A43-39C3-D5C5E6D4BCD5}"/>
                  </a:ext>
                </a:extLst>
              </p:cNvPr>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737;p37">
                <a:extLst>
                  <a:ext uri="{FF2B5EF4-FFF2-40B4-BE49-F238E27FC236}">
                    <a16:creationId xmlns:a16="http://schemas.microsoft.com/office/drawing/2014/main" id="{BAF6CC61-C9E9-232C-40E1-EDD8C812CC4B}"/>
                  </a:ext>
                </a:extLst>
              </p:cNvPr>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738;p37">
                <a:extLst>
                  <a:ext uri="{FF2B5EF4-FFF2-40B4-BE49-F238E27FC236}">
                    <a16:creationId xmlns:a16="http://schemas.microsoft.com/office/drawing/2014/main" id="{EE4E061A-9C36-CBBB-75C0-F85EB36CDB8F}"/>
                  </a:ext>
                </a:extLst>
              </p:cNvPr>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739;p37">
                <a:extLst>
                  <a:ext uri="{FF2B5EF4-FFF2-40B4-BE49-F238E27FC236}">
                    <a16:creationId xmlns:a16="http://schemas.microsoft.com/office/drawing/2014/main" id="{54C2E12C-BF3D-205B-20AD-837A3CDA9593}"/>
                  </a:ext>
                </a:extLst>
              </p:cNvPr>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740;p37">
                <a:extLst>
                  <a:ext uri="{FF2B5EF4-FFF2-40B4-BE49-F238E27FC236}">
                    <a16:creationId xmlns:a16="http://schemas.microsoft.com/office/drawing/2014/main" id="{0B940FE3-BE89-DA4E-E277-5BB8E36837E1}"/>
                  </a:ext>
                </a:extLst>
              </p:cNvPr>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741;p37">
                <a:extLst>
                  <a:ext uri="{FF2B5EF4-FFF2-40B4-BE49-F238E27FC236}">
                    <a16:creationId xmlns:a16="http://schemas.microsoft.com/office/drawing/2014/main" id="{AF98280A-C832-4441-A23F-9BF39859B7E5}"/>
                  </a:ext>
                </a:extLst>
              </p:cNvPr>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742;p37">
                <a:extLst>
                  <a:ext uri="{FF2B5EF4-FFF2-40B4-BE49-F238E27FC236}">
                    <a16:creationId xmlns:a16="http://schemas.microsoft.com/office/drawing/2014/main" id="{9EFE0FD0-FB91-9EF7-B780-84C67AE560E9}"/>
                  </a:ext>
                </a:extLst>
              </p:cNvPr>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743;p37">
                <a:extLst>
                  <a:ext uri="{FF2B5EF4-FFF2-40B4-BE49-F238E27FC236}">
                    <a16:creationId xmlns:a16="http://schemas.microsoft.com/office/drawing/2014/main" id="{5DEEE4CC-DE44-242D-0C46-FDDBF5239F94}"/>
                  </a:ext>
                </a:extLst>
              </p:cNvPr>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744;p37">
                <a:extLst>
                  <a:ext uri="{FF2B5EF4-FFF2-40B4-BE49-F238E27FC236}">
                    <a16:creationId xmlns:a16="http://schemas.microsoft.com/office/drawing/2014/main" id="{2FB8AC48-A698-FF4C-B38A-D140CB6ACF17}"/>
                  </a:ext>
                </a:extLst>
              </p:cNvPr>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745;p37">
                <a:extLst>
                  <a:ext uri="{FF2B5EF4-FFF2-40B4-BE49-F238E27FC236}">
                    <a16:creationId xmlns:a16="http://schemas.microsoft.com/office/drawing/2014/main" id="{A7F68087-8062-85C6-990E-6A4A3338E1CD}"/>
                  </a:ext>
                </a:extLst>
              </p:cNvPr>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746;p37">
                <a:extLst>
                  <a:ext uri="{FF2B5EF4-FFF2-40B4-BE49-F238E27FC236}">
                    <a16:creationId xmlns:a16="http://schemas.microsoft.com/office/drawing/2014/main" id="{7C2DDB93-9D4B-68CC-1785-1DF952DE62FB}"/>
                  </a:ext>
                </a:extLst>
              </p:cNvPr>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747;p37">
                <a:extLst>
                  <a:ext uri="{FF2B5EF4-FFF2-40B4-BE49-F238E27FC236}">
                    <a16:creationId xmlns:a16="http://schemas.microsoft.com/office/drawing/2014/main" id="{0CB68462-D283-9B2A-96BB-F78CF2FF41D1}"/>
                  </a:ext>
                </a:extLst>
              </p:cNvPr>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748;p37">
                <a:extLst>
                  <a:ext uri="{FF2B5EF4-FFF2-40B4-BE49-F238E27FC236}">
                    <a16:creationId xmlns:a16="http://schemas.microsoft.com/office/drawing/2014/main" id="{9FFBE834-DCB9-DB8A-29E5-E7B1F5BC620E}"/>
                  </a:ext>
                </a:extLst>
              </p:cNvPr>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749;p37">
              <a:extLst>
                <a:ext uri="{FF2B5EF4-FFF2-40B4-BE49-F238E27FC236}">
                  <a16:creationId xmlns:a16="http://schemas.microsoft.com/office/drawing/2014/main" id="{EDC842A2-C87E-5925-9288-D69A507F590D}"/>
                </a:ext>
              </a:extLst>
            </p:cNvPr>
            <p:cNvGrpSpPr/>
            <p:nvPr/>
          </p:nvGrpSpPr>
          <p:grpSpPr>
            <a:xfrm>
              <a:off x="4825898" y="1492688"/>
              <a:ext cx="1147199" cy="637372"/>
              <a:chOff x="315275" y="3124950"/>
              <a:chExt cx="658175" cy="365675"/>
            </a:xfrm>
          </p:grpSpPr>
          <p:sp>
            <p:nvSpPr>
              <p:cNvPr id="20" name="Google Shape;750;p37">
                <a:extLst>
                  <a:ext uri="{FF2B5EF4-FFF2-40B4-BE49-F238E27FC236}">
                    <a16:creationId xmlns:a16="http://schemas.microsoft.com/office/drawing/2014/main" id="{D951C9FA-548B-72C6-504E-3502710309D7}"/>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51;p37">
                <a:extLst>
                  <a:ext uri="{FF2B5EF4-FFF2-40B4-BE49-F238E27FC236}">
                    <a16:creationId xmlns:a16="http://schemas.microsoft.com/office/drawing/2014/main" id="{362513E4-F063-15CA-342B-B61A4E48CEE7}"/>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52;p37">
                <a:extLst>
                  <a:ext uri="{FF2B5EF4-FFF2-40B4-BE49-F238E27FC236}">
                    <a16:creationId xmlns:a16="http://schemas.microsoft.com/office/drawing/2014/main" id="{16F6D0E1-976E-62BE-BF6D-3BD2879B5542}"/>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53;p37">
                <a:extLst>
                  <a:ext uri="{FF2B5EF4-FFF2-40B4-BE49-F238E27FC236}">
                    <a16:creationId xmlns:a16="http://schemas.microsoft.com/office/drawing/2014/main" id="{7CE572B7-A57F-4BE7-8E78-FAF485A4FE08}"/>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54;p37">
                <a:extLst>
                  <a:ext uri="{FF2B5EF4-FFF2-40B4-BE49-F238E27FC236}">
                    <a16:creationId xmlns:a16="http://schemas.microsoft.com/office/drawing/2014/main" id="{D80334A1-8956-ED3D-2D0A-8226524AE93B}"/>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55;p37">
                <a:extLst>
                  <a:ext uri="{FF2B5EF4-FFF2-40B4-BE49-F238E27FC236}">
                    <a16:creationId xmlns:a16="http://schemas.microsoft.com/office/drawing/2014/main" id="{F58BD4D9-8043-CE8F-AD2B-56C12C401A4B}"/>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756;p37">
              <a:extLst>
                <a:ext uri="{FF2B5EF4-FFF2-40B4-BE49-F238E27FC236}">
                  <a16:creationId xmlns:a16="http://schemas.microsoft.com/office/drawing/2014/main" id="{FBA0AF49-4D51-468A-6D7B-E05577DB5F91}"/>
                </a:ext>
              </a:extLst>
            </p:cNvPr>
            <p:cNvGrpSpPr/>
            <p:nvPr/>
          </p:nvGrpSpPr>
          <p:grpSpPr>
            <a:xfrm>
              <a:off x="7112551" y="535097"/>
              <a:ext cx="1397100" cy="760518"/>
              <a:chOff x="238125" y="2409350"/>
              <a:chExt cx="760575" cy="414000"/>
            </a:xfrm>
          </p:grpSpPr>
          <p:sp>
            <p:nvSpPr>
              <p:cNvPr id="8" name="Google Shape;757;p37">
                <a:extLst>
                  <a:ext uri="{FF2B5EF4-FFF2-40B4-BE49-F238E27FC236}">
                    <a16:creationId xmlns:a16="http://schemas.microsoft.com/office/drawing/2014/main" id="{392D0188-557B-2497-111C-82545CCB39F9}"/>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58;p37">
                <a:extLst>
                  <a:ext uri="{FF2B5EF4-FFF2-40B4-BE49-F238E27FC236}">
                    <a16:creationId xmlns:a16="http://schemas.microsoft.com/office/drawing/2014/main" id="{59E3BEE3-9FE6-E1D3-A20B-79D905B30727}"/>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59;p37">
                <a:extLst>
                  <a:ext uri="{FF2B5EF4-FFF2-40B4-BE49-F238E27FC236}">
                    <a16:creationId xmlns:a16="http://schemas.microsoft.com/office/drawing/2014/main" id="{78475AEB-CE8F-83EF-E0B2-D90A79D63F9F}"/>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60;p37">
                <a:extLst>
                  <a:ext uri="{FF2B5EF4-FFF2-40B4-BE49-F238E27FC236}">
                    <a16:creationId xmlns:a16="http://schemas.microsoft.com/office/drawing/2014/main" id="{024E71B4-D5C3-3AAC-22ED-6C53CC72964B}"/>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1;p37">
                <a:extLst>
                  <a:ext uri="{FF2B5EF4-FFF2-40B4-BE49-F238E27FC236}">
                    <a16:creationId xmlns:a16="http://schemas.microsoft.com/office/drawing/2014/main" id="{3C8DA62B-6976-E74A-D444-76A1362F84F3}"/>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2;p37">
                <a:extLst>
                  <a:ext uri="{FF2B5EF4-FFF2-40B4-BE49-F238E27FC236}">
                    <a16:creationId xmlns:a16="http://schemas.microsoft.com/office/drawing/2014/main" id="{CDDFC3A6-EC55-86C8-A730-76DAD7D77CA0}"/>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63;p37">
                <a:extLst>
                  <a:ext uri="{FF2B5EF4-FFF2-40B4-BE49-F238E27FC236}">
                    <a16:creationId xmlns:a16="http://schemas.microsoft.com/office/drawing/2014/main" id="{9258D96D-FD07-2863-D9C0-202EE2313EBC}"/>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64;p37">
                <a:extLst>
                  <a:ext uri="{FF2B5EF4-FFF2-40B4-BE49-F238E27FC236}">
                    <a16:creationId xmlns:a16="http://schemas.microsoft.com/office/drawing/2014/main" id="{C551BD72-4C3B-0AE2-9DD9-F750F7CAFD26}"/>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65;p37">
                <a:extLst>
                  <a:ext uri="{FF2B5EF4-FFF2-40B4-BE49-F238E27FC236}">
                    <a16:creationId xmlns:a16="http://schemas.microsoft.com/office/drawing/2014/main" id="{FE526208-08A3-48FE-8DBD-12006487BD52}"/>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66;p37">
                <a:extLst>
                  <a:ext uri="{FF2B5EF4-FFF2-40B4-BE49-F238E27FC236}">
                    <a16:creationId xmlns:a16="http://schemas.microsoft.com/office/drawing/2014/main" id="{F2735064-A6D6-CAFF-C6D3-B6BEC20D5163}"/>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67;p37">
                <a:extLst>
                  <a:ext uri="{FF2B5EF4-FFF2-40B4-BE49-F238E27FC236}">
                    <a16:creationId xmlns:a16="http://schemas.microsoft.com/office/drawing/2014/main" id="{527682A4-E708-C77D-9201-0212F7960112}"/>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68;p37">
                <a:extLst>
                  <a:ext uri="{FF2B5EF4-FFF2-40B4-BE49-F238E27FC236}">
                    <a16:creationId xmlns:a16="http://schemas.microsoft.com/office/drawing/2014/main" id="{2055FF91-7F1B-7551-8B8E-1993EFEBBB8D}"/>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238916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050" y="165390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800" b="1" dirty="0">
                <a:effectLst/>
                <a:latin typeface="Times New Roman" panose="02020603050405020304" pitchFamily="18" charset="0"/>
                <a:ea typeface="Times New Roman" panose="02020603050405020304" pitchFamily="18" charset="0"/>
              </a:rPr>
              <a:t>ABSTRACT</a:t>
            </a:r>
            <a:r>
              <a:rPr lang="en-US" sz="4800" b="1" spc="-5" dirty="0">
                <a:effectLst/>
                <a:latin typeface="Times New Roman" panose="02020603050405020304" pitchFamily="18" charset="0"/>
                <a:ea typeface="Times New Roman" panose="02020603050405020304" pitchFamily="18" charset="0"/>
              </a:rPr>
              <a:t> </a:t>
            </a:r>
            <a:r>
              <a:rPr lang="en-US" sz="4800" b="1" dirty="0">
                <a:effectLst/>
                <a:latin typeface="Times New Roman" panose="02020603050405020304" pitchFamily="18" charset="0"/>
                <a:ea typeface="Times New Roman" panose="02020603050405020304" pitchFamily="18" charset="0"/>
              </a:rPr>
              <a:t>OF THE</a:t>
            </a:r>
            <a:r>
              <a:rPr lang="en-US" sz="4800" b="1" spc="-15" dirty="0">
                <a:effectLst/>
                <a:latin typeface="Times New Roman" panose="02020603050405020304" pitchFamily="18" charset="0"/>
                <a:ea typeface="Times New Roman" panose="02020603050405020304" pitchFamily="18" charset="0"/>
              </a:rPr>
              <a:t> </a:t>
            </a:r>
            <a:r>
              <a:rPr lang="en-US" sz="4800" b="1" dirty="0">
                <a:effectLst/>
                <a:latin typeface="Times New Roman" panose="02020603050405020304" pitchFamily="18" charset="0"/>
                <a:ea typeface="Times New Roman" panose="02020603050405020304" pitchFamily="18" charset="0"/>
              </a:rPr>
              <a:t>PROJECT</a:t>
            </a:r>
            <a:endParaRPr sz="9600" b="1" dirty="0"/>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4" name="Google Shape;210;p24">
            <a:extLst>
              <a:ext uri="{FF2B5EF4-FFF2-40B4-BE49-F238E27FC236}">
                <a16:creationId xmlns:a16="http://schemas.microsoft.com/office/drawing/2014/main" id="{0F1F3FCD-9818-5A6D-11B1-42AF476E10F1}"/>
              </a:ext>
            </a:extLst>
          </p:cNvPr>
          <p:cNvGrpSpPr/>
          <p:nvPr/>
        </p:nvGrpSpPr>
        <p:grpSpPr>
          <a:xfrm flipH="1">
            <a:off x="6699249" y="3424885"/>
            <a:ext cx="2663499" cy="1835700"/>
            <a:chOff x="4388650" y="2224200"/>
            <a:chExt cx="1707525" cy="1174775"/>
          </a:xfrm>
        </p:grpSpPr>
        <p:sp>
          <p:nvSpPr>
            <p:cNvPr id="5" name="Google Shape;211;p24">
              <a:extLst>
                <a:ext uri="{FF2B5EF4-FFF2-40B4-BE49-F238E27FC236}">
                  <a16:creationId xmlns:a16="http://schemas.microsoft.com/office/drawing/2014/main" id="{8CB97F56-004A-FF77-500D-ED265B5A8D2F}"/>
                </a:ext>
              </a:extLst>
            </p:cNvPr>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2;p24">
              <a:extLst>
                <a:ext uri="{FF2B5EF4-FFF2-40B4-BE49-F238E27FC236}">
                  <a16:creationId xmlns:a16="http://schemas.microsoft.com/office/drawing/2014/main" id="{F840E285-FDA2-3306-52A5-DE4C13A95C30}"/>
                </a:ext>
              </a:extLst>
            </p:cNvPr>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3;p24">
              <a:extLst>
                <a:ext uri="{FF2B5EF4-FFF2-40B4-BE49-F238E27FC236}">
                  <a16:creationId xmlns:a16="http://schemas.microsoft.com/office/drawing/2014/main" id="{5FCC27B8-ACB2-9EF1-8399-E0D60018A807}"/>
                </a:ext>
              </a:extLst>
            </p:cNvPr>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4;p24">
              <a:extLst>
                <a:ext uri="{FF2B5EF4-FFF2-40B4-BE49-F238E27FC236}">
                  <a16:creationId xmlns:a16="http://schemas.microsoft.com/office/drawing/2014/main" id="{0EF23933-FF28-9551-B4F1-5F2190F38280}"/>
                </a:ext>
              </a:extLst>
            </p:cNvPr>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5;p24">
              <a:extLst>
                <a:ext uri="{FF2B5EF4-FFF2-40B4-BE49-F238E27FC236}">
                  <a16:creationId xmlns:a16="http://schemas.microsoft.com/office/drawing/2014/main" id="{FD7AD301-223D-9E00-E8E9-56F4AC091F3B}"/>
                </a:ext>
              </a:extLst>
            </p:cNvPr>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6;p24">
              <a:extLst>
                <a:ext uri="{FF2B5EF4-FFF2-40B4-BE49-F238E27FC236}">
                  <a16:creationId xmlns:a16="http://schemas.microsoft.com/office/drawing/2014/main" id="{13900141-8D78-2784-7836-FF0D881856C1}"/>
                </a:ext>
              </a:extLst>
            </p:cNvPr>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7;p24">
              <a:extLst>
                <a:ext uri="{FF2B5EF4-FFF2-40B4-BE49-F238E27FC236}">
                  <a16:creationId xmlns:a16="http://schemas.microsoft.com/office/drawing/2014/main" id="{8200F12A-B86B-C383-FBE5-0954EE1F7708}"/>
                </a:ext>
              </a:extLst>
            </p:cNvPr>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8;p24">
              <a:extLst>
                <a:ext uri="{FF2B5EF4-FFF2-40B4-BE49-F238E27FC236}">
                  <a16:creationId xmlns:a16="http://schemas.microsoft.com/office/drawing/2014/main" id="{F4DFA986-58D1-90A9-812A-ECCEA1178A76}"/>
                </a:ext>
              </a:extLst>
            </p:cNvPr>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19;p24">
              <a:extLst>
                <a:ext uri="{FF2B5EF4-FFF2-40B4-BE49-F238E27FC236}">
                  <a16:creationId xmlns:a16="http://schemas.microsoft.com/office/drawing/2014/main" id="{487286B7-F724-14DA-6B15-1BF90CC34628}"/>
                </a:ext>
              </a:extLst>
            </p:cNvPr>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20;p24">
              <a:extLst>
                <a:ext uri="{FF2B5EF4-FFF2-40B4-BE49-F238E27FC236}">
                  <a16:creationId xmlns:a16="http://schemas.microsoft.com/office/drawing/2014/main" id="{D8E179F4-42D6-FD14-79F4-3544118BDEF7}"/>
                </a:ext>
              </a:extLst>
            </p:cNvPr>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21;p24">
              <a:extLst>
                <a:ext uri="{FF2B5EF4-FFF2-40B4-BE49-F238E27FC236}">
                  <a16:creationId xmlns:a16="http://schemas.microsoft.com/office/drawing/2014/main" id="{EEA23AEA-2256-CCFF-6043-559A50EC20C7}"/>
                </a:ext>
              </a:extLst>
            </p:cNvPr>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22;p24">
              <a:extLst>
                <a:ext uri="{FF2B5EF4-FFF2-40B4-BE49-F238E27FC236}">
                  <a16:creationId xmlns:a16="http://schemas.microsoft.com/office/drawing/2014/main" id="{89E5284B-F823-B2B6-AD6A-BE3740B91976}"/>
                </a:ext>
              </a:extLst>
            </p:cNvPr>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3;p24">
              <a:extLst>
                <a:ext uri="{FF2B5EF4-FFF2-40B4-BE49-F238E27FC236}">
                  <a16:creationId xmlns:a16="http://schemas.microsoft.com/office/drawing/2014/main" id="{8D07ADCC-E857-397A-DE42-749D5DF19075}"/>
                </a:ext>
              </a:extLst>
            </p:cNvPr>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24;p24">
              <a:extLst>
                <a:ext uri="{FF2B5EF4-FFF2-40B4-BE49-F238E27FC236}">
                  <a16:creationId xmlns:a16="http://schemas.microsoft.com/office/drawing/2014/main" id="{114D58FA-4B19-B3EE-93FC-E8474EBF76C1}"/>
                </a:ext>
              </a:extLst>
            </p:cNvPr>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5;p24">
              <a:extLst>
                <a:ext uri="{FF2B5EF4-FFF2-40B4-BE49-F238E27FC236}">
                  <a16:creationId xmlns:a16="http://schemas.microsoft.com/office/drawing/2014/main" id="{F6C7E6ED-BF6A-4351-9915-73B65CDAC4AF}"/>
                </a:ext>
              </a:extLst>
            </p:cNvPr>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26;p24">
              <a:extLst>
                <a:ext uri="{FF2B5EF4-FFF2-40B4-BE49-F238E27FC236}">
                  <a16:creationId xmlns:a16="http://schemas.microsoft.com/office/drawing/2014/main" id="{6DF130E5-47F6-3668-6C74-919025DB495F}"/>
                </a:ext>
              </a:extLst>
            </p:cNvPr>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27;p24">
              <a:extLst>
                <a:ext uri="{FF2B5EF4-FFF2-40B4-BE49-F238E27FC236}">
                  <a16:creationId xmlns:a16="http://schemas.microsoft.com/office/drawing/2014/main" id="{86F82AA5-FADF-58FF-F606-071377951521}"/>
                </a:ext>
              </a:extLst>
            </p:cNvPr>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8;p24">
              <a:extLst>
                <a:ext uri="{FF2B5EF4-FFF2-40B4-BE49-F238E27FC236}">
                  <a16:creationId xmlns:a16="http://schemas.microsoft.com/office/drawing/2014/main" id="{B249B4D7-1BB0-461A-FD92-5F6963578E01}"/>
                </a:ext>
              </a:extLst>
            </p:cNvPr>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29;p24">
              <a:extLst>
                <a:ext uri="{FF2B5EF4-FFF2-40B4-BE49-F238E27FC236}">
                  <a16:creationId xmlns:a16="http://schemas.microsoft.com/office/drawing/2014/main" id="{71CC2084-BAC1-AD98-6F01-81AE8CA2CD21}"/>
                </a:ext>
              </a:extLst>
            </p:cNvPr>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30;p24">
              <a:extLst>
                <a:ext uri="{FF2B5EF4-FFF2-40B4-BE49-F238E27FC236}">
                  <a16:creationId xmlns:a16="http://schemas.microsoft.com/office/drawing/2014/main" id="{DCA4F3AB-E35F-F629-1E5B-5B8829E39FEC}"/>
                </a:ext>
              </a:extLst>
            </p:cNvPr>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1;p24">
              <a:extLst>
                <a:ext uri="{FF2B5EF4-FFF2-40B4-BE49-F238E27FC236}">
                  <a16:creationId xmlns:a16="http://schemas.microsoft.com/office/drawing/2014/main" id="{691F4E04-8834-8DB0-DC85-6743D7104682}"/>
                </a:ext>
              </a:extLst>
            </p:cNvPr>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2;p24">
              <a:extLst>
                <a:ext uri="{FF2B5EF4-FFF2-40B4-BE49-F238E27FC236}">
                  <a16:creationId xmlns:a16="http://schemas.microsoft.com/office/drawing/2014/main" id="{816005BA-8BC4-8F53-29B2-D43C709AC79C}"/>
                </a:ext>
              </a:extLst>
            </p:cNvPr>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3;p24">
              <a:extLst>
                <a:ext uri="{FF2B5EF4-FFF2-40B4-BE49-F238E27FC236}">
                  <a16:creationId xmlns:a16="http://schemas.microsoft.com/office/drawing/2014/main" id="{01E0998F-EEAD-5657-5F95-A935D5A2865C}"/>
                </a:ext>
              </a:extLst>
            </p:cNvPr>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4;p24">
              <a:extLst>
                <a:ext uri="{FF2B5EF4-FFF2-40B4-BE49-F238E27FC236}">
                  <a16:creationId xmlns:a16="http://schemas.microsoft.com/office/drawing/2014/main" id="{87A27945-CB3A-31BA-A833-BECE6CF960DB}"/>
                </a:ext>
              </a:extLst>
            </p:cNvPr>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35;p24">
              <a:extLst>
                <a:ext uri="{FF2B5EF4-FFF2-40B4-BE49-F238E27FC236}">
                  <a16:creationId xmlns:a16="http://schemas.microsoft.com/office/drawing/2014/main" id="{8D824144-D160-B1E4-9EEF-7A353AE6A81B}"/>
                </a:ext>
              </a:extLst>
            </p:cNvPr>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36;p24">
              <a:extLst>
                <a:ext uri="{FF2B5EF4-FFF2-40B4-BE49-F238E27FC236}">
                  <a16:creationId xmlns:a16="http://schemas.microsoft.com/office/drawing/2014/main" id="{43D3AF1D-CC8C-D5CA-0EE4-D45BEA8BC7C8}"/>
                </a:ext>
              </a:extLst>
            </p:cNvPr>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7;p24">
              <a:extLst>
                <a:ext uri="{FF2B5EF4-FFF2-40B4-BE49-F238E27FC236}">
                  <a16:creationId xmlns:a16="http://schemas.microsoft.com/office/drawing/2014/main" id="{207B51E1-FFB0-1645-E6D3-AB4DD8A7CBD5}"/>
                </a:ext>
              </a:extLst>
            </p:cNvPr>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38;p24">
              <a:extLst>
                <a:ext uri="{FF2B5EF4-FFF2-40B4-BE49-F238E27FC236}">
                  <a16:creationId xmlns:a16="http://schemas.microsoft.com/office/drawing/2014/main" id="{17E69AF2-B9CD-F1C6-B154-965BB1479779}"/>
                </a:ext>
              </a:extLst>
            </p:cNvPr>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39;p24">
              <a:extLst>
                <a:ext uri="{FF2B5EF4-FFF2-40B4-BE49-F238E27FC236}">
                  <a16:creationId xmlns:a16="http://schemas.microsoft.com/office/drawing/2014/main" id="{698BEF1E-BEA1-D505-E5C8-FA5E7FB6AC82}"/>
                </a:ext>
              </a:extLst>
            </p:cNvPr>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40;p24">
              <a:extLst>
                <a:ext uri="{FF2B5EF4-FFF2-40B4-BE49-F238E27FC236}">
                  <a16:creationId xmlns:a16="http://schemas.microsoft.com/office/drawing/2014/main" id="{3C8E9CA2-4481-3138-0125-52969662FB96}"/>
                </a:ext>
              </a:extLst>
            </p:cNvPr>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41;p24">
              <a:extLst>
                <a:ext uri="{FF2B5EF4-FFF2-40B4-BE49-F238E27FC236}">
                  <a16:creationId xmlns:a16="http://schemas.microsoft.com/office/drawing/2014/main" id="{18EACB86-9FD1-BCC8-82C3-898AD637F949}"/>
                </a:ext>
              </a:extLst>
            </p:cNvPr>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42;p24">
              <a:extLst>
                <a:ext uri="{FF2B5EF4-FFF2-40B4-BE49-F238E27FC236}">
                  <a16:creationId xmlns:a16="http://schemas.microsoft.com/office/drawing/2014/main" id="{2F80E664-5FEE-2710-3B21-CE3550A5630B}"/>
                </a:ext>
              </a:extLst>
            </p:cNvPr>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3;p24">
              <a:extLst>
                <a:ext uri="{FF2B5EF4-FFF2-40B4-BE49-F238E27FC236}">
                  <a16:creationId xmlns:a16="http://schemas.microsoft.com/office/drawing/2014/main" id="{CD211BB8-8CC1-B91B-20F6-A4D7DF79C33D}"/>
                </a:ext>
              </a:extLst>
            </p:cNvPr>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4;p24">
              <a:extLst>
                <a:ext uri="{FF2B5EF4-FFF2-40B4-BE49-F238E27FC236}">
                  <a16:creationId xmlns:a16="http://schemas.microsoft.com/office/drawing/2014/main" id="{8EF37306-82B1-C6D4-545D-1F0DEC987208}"/>
                </a:ext>
              </a:extLst>
            </p:cNvPr>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5;p24">
              <a:extLst>
                <a:ext uri="{FF2B5EF4-FFF2-40B4-BE49-F238E27FC236}">
                  <a16:creationId xmlns:a16="http://schemas.microsoft.com/office/drawing/2014/main" id="{7EFAEFD8-19B9-2E40-E112-911FDE17CCA4}"/>
                </a:ext>
              </a:extLst>
            </p:cNvPr>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6;p24">
              <a:extLst>
                <a:ext uri="{FF2B5EF4-FFF2-40B4-BE49-F238E27FC236}">
                  <a16:creationId xmlns:a16="http://schemas.microsoft.com/office/drawing/2014/main" id="{CEF8120B-AA96-C286-2797-AE58D282B00D}"/>
                </a:ext>
              </a:extLst>
            </p:cNvPr>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7;p24">
              <a:extLst>
                <a:ext uri="{FF2B5EF4-FFF2-40B4-BE49-F238E27FC236}">
                  <a16:creationId xmlns:a16="http://schemas.microsoft.com/office/drawing/2014/main" id="{B2FC4BD1-3A91-6529-69FE-3D450785FE86}"/>
                </a:ext>
              </a:extLst>
            </p:cNvPr>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8;p24">
              <a:extLst>
                <a:ext uri="{FF2B5EF4-FFF2-40B4-BE49-F238E27FC236}">
                  <a16:creationId xmlns:a16="http://schemas.microsoft.com/office/drawing/2014/main" id="{74408B40-AD01-9C1D-1A34-B4937009D59C}"/>
                </a:ext>
              </a:extLst>
            </p:cNvPr>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9;p24">
              <a:extLst>
                <a:ext uri="{FF2B5EF4-FFF2-40B4-BE49-F238E27FC236}">
                  <a16:creationId xmlns:a16="http://schemas.microsoft.com/office/drawing/2014/main" id="{2A6D6C43-A981-2168-1ED7-C4A28BD95AE0}"/>
                </a:ext>
              </a:extLst>
            </p:cNvPr>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0;p24">
              <a:extLst>
                <a:ext uri="{FF2B5EF4-FFF2-40B4-BE49-F238E27FC236}">
                  <a16:creationId xmlns:a16="http://schemas.microsoft.com/office/drawing/2014/main" id="{3699CBF7-7EFF-C3A4-2115-681D7D249B56}"/>
                </a:ext>
              </a:extLst>
            </p:cNvPr>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1;p24">
              <a:extLst>
                <a:ext uri="{FF2B5EF4-FFF2-40B4-BE49-F238E27FC236}">
                  <a16:creationId xmlns:a16="http://schemas.microsoft.com/office/drawing/2014/main" id="{D8A4ADF4-EBEC-2D60-16CF-30E51D743DF7}"/>
                </a:ext>
              </a:extLst>
            </p:cNvPr>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2;p24">
              <a:extLst>
                <a:ext uri="{FF2B5EF4-FFF2-40B4-BE49-F238E27FC236}">
                  <a16:creationId xmlns:a16="http://schemas.microsoft.com/office/drawing/2014/main" id="{D9FCCE29-DD17-C3D4-A8CC-E86AEAB6D397}"/>
                </a:ext>
              </a:extLst>
            </p:cNvPr>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3;p24">
              <a:extLst>
                <a:ext uri="{FF2B5EF4-FFF2-40B4-BE49-F238E27FC236}">
                  <a16:creationId xmlns:a16="http://schemas.microsoft.com/office/drawing/2014/main" id="{0EA438F9-6D91-FFCB-39F5-2F22D1381852}"/>
                </a:ext>
              </a:extLst>
            </p:cNvPr>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p24">
              <a:extLst>
                <a:ext uri="{FF2B5EF4-FFF2-40B4-BE49-F238E27FC236}">
                  <a16:creationId xmlns:a16="http://schemas.microsoft.com/office/drawing/2014/main" id="{5B9045DD-6BAD-188F-E6A8-B9064E49D256}"/>
                </a:ext>
              </a:extLst>
            </p:cNvPr>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5;p24">
              <a:extLst>
                <a:ext uri="{FF2B5EF4-FFF2-40B4-BE49-F238E27FC236}">
                  <a16:creationId xmlns:a16="http://schemas.microsoft.com/office/drawing/2014/main" id="{1FF6B200-85B8-3458-481F-B60DDCD3D031}"/>
                </a:ext>
              </a:extLst>
            </p:cNvPr>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6;p24">
              <a:extLst>
                <a:ext uri="{FF2B5EF4-FFF2-40B4-BE49-F238E27FC236}">
                  <a16:creationId xmlns:a16="http://schemas.microsoft.com/office/drawing/2014/main" id="{12D0F679-DD55-F772-07D9-889DEC3D1C06}"/>
                </a:ext>
              </a:extLst>
            </p:cNvPr>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7;p24">
              <a:extLst>
                <a:ext uri="{FF2B5EF4-FFF2-40B4-BE49-F238E27FC236}">
                  <a16:creationId xmlns:a16="http://schemas.microsoft.com/office/drawing/2014/main" id="{1D20DC61-C8BC-5DD4-BB01-2E942DB3803A}"/>
                </a:ext>
              </a:extLst>
            </p:cNvPr>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8;p24">
              <a:extLst>
                <a:ext uri="{FF2B5EF4-FFF2-40B4-BE49-F238E27FC236}">
                  <a16:creationId xmlns:a16="http://schemas.microsoft.com/office/drawing/2014/main" id="{0D3429AE-AEDA-8A76-DC90-9E0F2AB9B6CB}"/>
                </a:ext>
              </a:extLst>
            </p:cNvPr>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9;p24">
              <a:extLst>
                <a:ext uri="{FF2B5EF4-FFF2-40B4-BE49-F238E27FC236}">
                  <a16:creationId xmlns:a16="http://schemas.microsoft.com/office/drawing/2014/main" id="{BFCF1529-E7A1-A90D-BCFA-2B5D723AD05F}"/>
                </a:ext>
              </a:extLst>
            </p:cNvPr>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60;p24">
              <a:extLst>
                <a:ext uri="{FF2B5EF4-FFF2-40B4-BE49-F238E27FC236}">
                  <a16:creationId xmlns:a16="http://schemas.microsoft.com/office/drawing/2014/main" id="{699C7B9E-0B0B-D7D2-0030-C56F523A2CE1}"/>
                </a:ext>
              </a:extLst>
            </p:cNvPr>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1;p24">
              <a:extLst>
                <a:ext uri="{FF2B5EF4-FFF2-40B4-BE49-F238E27FC236}">
                  <a16:creationId xmlns:a16="http://schemas.microsoft.com/office/drawing/2014/main" id="{FDCBD48F-9A56-C81A-04BA-4E46D549A303}"/>
                </a:ext>
              </a:extLst>
            </p:cNvPr>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2;p24">
              <a:extLst>
                <a:ext uri="{FF2B5EF4-FFF2-40B4-BE49-F238E27FC236}">
                  <a16:creationId xmlns:a16="http://schemas.microsoft.com/office/drawing/2014/main" id="{BF7CBEA1-E939-F586-94BC-3DF84EC881E2}"/>
                </a:ext>
              </a:extLst>
            </p:cNvPr>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63;p24">
              <a:extLst>
                <a:ext uri="{FF2B5EF4-FFF2-40B4-BE49-F238E27FC236}">
                  <a16:creationId xmlns:a16="http://schemas.microsoft.com/office/drawing/2014/main" id="{4C0DBB2A-148A-11DE-903B-C3857C992A6C}"/>
                </a:ext>
              </a:extLst>
            </p:cNvPr>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64;p24">
              <a:extLst>
                <a:ext uri="{FF2B5EF4-FFF2-40B4-BE49-F238E27FC236}">
                  <a16:creationId xmlns:a16="http://schemas.microsoft.com/office/drawing/2014/main" id="{158CDE7E-A14B-465D-125C-282DE0CC3D52}"/>
                </a:ext>
              </a:extLst>
            </p:cNvPr>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65;p24">
              <a:extLst>
                <a:ext uri="{FF2B5EF4-FFF2-40B4-BE49-F238E27FC236}">
                  <a16:creationId xmlns:a16="http://schemas.microsoft.com/office/drawing/2014/main" id="{06984E8E-5EEA-BBBD-7106-500D8BA97DDF}"/>
                </a:ext>
              </a:extLst>
            </p:cNvPr>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66;p24">
              <a:extLst>
                <a:ext uri="{FF2B5EF4-FFF2-40B4-BE49-F238E27FC236}">
                  <a16:creationId xmlns:a16="http://schemas.microsoft.com/office/drawing/2014/main" id="{F1E5DA5A-95F8-A042-E89C-C312029DDA0F}"/>
                </a:ext>
              </a:extLst>
            </p:cNvPr>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67;p24">
              <a:extLst>
                <a:ext uri="{FF2B5EF4-FFF2-40B4-BE49-F238E27FC236}">
                  <a16:creationId xmlns:a16="http://schemas.microsoft.com/office/drawing/2014/main" id="{09EB94A1-ACF5-9180-07DE-D527C175F540}"/>
                </a:ext>
              </a:extLst>
            </p:cNvPr>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68;p24">
              <a:extLst>
                <a:ext uri="{FF2B5EF4-FFF2-40B4-BE49-F238E27FC236}">
                  <a16:creationId xmlns:a16="http://schemas.microsoft.com/office/drawing/2014/main" id="{DC5ACD62-DC9A-E495-581D-F54D0AB0BFBF}"/>
                </a:ext>
              </a:extLst>
            </p:cNvPr>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69;p24">
              <a:extLst>
                <a:ext uri="{FF2B5EF4-FFF2-40B4-BE49-F238E27FC236}">
                  <a16:creationId xmlns:a16="http://schemas.microsoft.com/office/drawing/2014/main" id="{2990B98A-602E-3DD3-510D-CB3C1E94A471}"/>
                </a:ext>
              </a:extLst>
            </p:cNvPr>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270;p24">
              <a:extLst>
                <a:ext uri="{FF2B5EF4-FFF2-40B4-BE49-F238E27FC236}">
                  <a16:creationId xmlns:a16="http://schemas.microsoft.com/office/drawing/2014/main" id="{20EDAA26-3FE7-777A-933D-159B523EA45F}"/>
                </a:ext>
              </a:extLst>
            </p:cNvPr>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271;p24">
              <a:extLst>
                <a:ext uri="{FF2B5EF4-FFF2-40B4-BE49-F238E27FC236}">
                  <a16:creationId xmlns:a16="http://schemas.microsoft.com/office/drawing/2014/main" id="{F57F76F0-9002-0CE1-AE10-235003D795F0}"/>
                </a:ext>
              </a:extLst>
            </p:cNvPr>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72;p24">
              <a:extLst>
                <a:ext uri="{FF2B5EF4-FFF2-40B4-BE49-F238E27FC236}">
                  <a16:creationId xmlns:a16="http://schemas.microsoft.com/office/drawing/2014/main" id="{02D67F2F-C107-BAA4-07BF-042E88DF7358}"/>
                </a:ext>
              </a:extLst>
            </p:cNvPr>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73;p24">
              <a:extLst>
                <a:ext uri="{FF2B5EF4-FFF2-40B4-BE49-F238E27FC236}">
                  <a16:creationId xmlns:a16="http://schemas.microsoft.com/office/drawing/2014/main" id="{76CE05CB-2FA7-DD91-412E-44342AA4CAEC}"/>
                </a:ext>
              </a:extLst>
            </p:cNvPr>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274;p24">
              <a:extLst>
                <a:ext uri="{FF2B5EF4-FFF2-40B4-BE49-F238E27FC236}">
                  <a16:creationId xmlns:a16="http://schemas.microsoft.com/office/drawing/2014/main" id="{FE1BEF09-0199-472E-C70D-8CA7C287B710}"/>
                </a:ext>
              </a:extLst>
            </p:cNvPr>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275;p24">
              <a:extLst>
                <a:ext uri="{FF2B5EF4-FFF2-40B4-BE49-F238E27FC236}">
                  <a16:creationId xmlns:a16="http://schemas.microsoft.com/office/drawing/2014/main" id="{9C3DB3B3-B1C9-F28F-9397-D73D9F9A2BDA}"/>
                </a:ext>
              </a:extLst>
            </p:cNvPr>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4" name="TextBox 3">
            <a:extLst>
              <a:ext uri="{FF2B5EF4-FFF2-40B4-BE49-F238E27FC236}">
                <a16:creationId xmlns:a16="http://schemas.microsoft.com/office/drawing/2014/main" id="{82EFB7BA-E901-7D92-F596-90D2BC37709F}"/>
              </a:ext>
            </a:extLst>
          </p:cNvPr>
          <p:cNvSpPr txBox="1"/>
          <p:nvPr/>
        </p:nvSpPr>
        <p:spPr>
          <a:xfrm>
            <a:off x="527050" y="463480"/>
            <a:ext cx="8089900" cy="4216539"/>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This project explores the design, development, and implementation of an AI chatbot powered by OpenAI's ChatGPT. The chatbot leverages natural language processing (NLP) and machine learning capabilities to provide human-like interactions across a range of conversational scenarios. Utilizing the advanced language generation model of ChatGPT, the chatbot can understand, generate, and respond to complex human language in a coherent and contextually appropriate manner.</a:t>
            </a:r>
            <a:endParaRPr lang="en-IN" sz="1600" dirty="0">
              <a:effectLst/>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The primary objective is to create a responsive, adaptive, and contextually aware virtual assistant capable of handling diverse conversational tasks, such as customer support, knowledge retrieval, and casual conversation. By integrating a robust dialogue management system, the chatbot maintains conversational continuity, learns from user interactions, and offers personalized responses. The chatbot is implemented as a web-based or mobile interface, allowing accessibility across multiple platforms and devices.</a:t>
            </a:r>
            <a:endParaRPr lang="en-IN" sz="1600" dirty="0">
              <a:effectLst/>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Evaluation of the chatbot’s performance is based on metrics such as response time, relevance, and user satisfaction, with iterative refinements made based on feedback. This project demonstrates the potential of AI-driven conversational agents in transforming user interactions and enhancing digital communication experiences across various industries.</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749300" y="535000"/>
            <a:ext cx="6841426" cy="454519"/>
          </a:xfrm>
          <a:prstGeom prst="rect">
            <a:avLst/>
          </a:prstGeom>
        </p:spPr>
        <p:txBody>
          <a:bodyPr spcFirstLastPara="1" wrap="square" lIns="91425" tIns="91425" rIns="91425" bIns="91425" anchor="t" anchorCtr="0">
            <a:noAutofit/>
          </a:bodyPr>
          <a:lstStyle/>
          <a:p>
            <a:pPr marL="1060450" marR="1024890" algn="ctr">
              <a:spcBef>
                <a:spcPts val="430"/>
              </a:spcBef>
              <a:spcAft>
                <a:spcPts val="3335"/>
              </a:spcAft>
            </a:pPr>
            <a:r>
              <a:rPr lang="en-US" sz="2400" b="1" kern="0" dirty="0">
                <a:effectLst/>
                <a:latin typeface="Times New Roman" panose="02020603050405020304" pitchFamily="18" charset="0"/>
                <a:ea typeface="Times New Roman" panose="02020603050405020304" pitchFamily="18" charset="0"/>
              </a:rPr>
              <a:t>TABLE</a:t>
            </a:r>
            <a:r>
              <a:rPr lang="en-US" sz="2400" b="1" kern="0" spc="-15" dirty="0">
                <a:effectLst/>
                <a:latin typeface="Times New Roman" panose="02020603050405020304" pitchFamily="18" charset="0"/>
                <a:ea typeface="Times New Roman" panose="02020603050405020304" pitchFamily="18" charset="0"/>
              </a:rPr>
              <a:t> </a:t>
            </a:r>
            <a:r>
              <a:rPr lang="en-US" sz="2400" b="1" kern="0" dirty="0">
                <a:effectLst/>
                <a:latin typeface="Times New Roman" panose="02020603050405020304" pitchFamily="18" charset="0"/>
                <a:ea typeface="Times New Roman" panose="02020603050405020304" pitchFamily="18" charset="0"/>
              </a:rPr>
              <a:t>OF</a:t>
            </a:r>
            <a:r>
              <a:rPr lang="en-US" sz="2400" b="1" kern="0" spc="-20" dirty="0">
                <a:effectLst/>
                <a:latin typeface="Times New Roman" panose="02020603050405020304" pitchFamily="18" charset="0"/>
                <a:ea typeface="Times New Roman" panose="02020603050405020304" pitchFamily="18" charset="0"/>
              </a:rPr>
              <a:t> </a:t>
            </a:r>
            <a:r>
              <a:rPr lang="en-US" sz="2400" b="1" kern="0" dirty="0">
                <a:effectLst/>
                <a:latin typeface="Times New Roman" panose="02020603050405020304" pitchFamily="18" charset="0"/>
                <a:ea typeface="Times New Roman" panose="02020603050405020304" pitchFamily="18" charset="0"/>
              </a:rPr>
              <a:t>CONTENTS</a:t>
            </a:r>
            <a:endParaRPr lang="en-IN" sz="2400" b="1" kern="0" dirty="0">
              <a:effectLst/>
              <a:latin typeface="Times New Roman" panose="02020603050405020304" pitchFamily="18" charset="0"/>
              <a:ea typeface="Times New Roman" panose="02020603050405020304" pitchFamily="18" charset="0"/>
            </a:endParaRPr>
          </a:p>
        </p:txBody>
      </p:sp>
      <p:sp>
        <p:nvSpPr>
          <p:cNvPr id="282" name="Google Shape;282;p25"/>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1.</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Introduction</a:t>
            </a:r>
            <a:endParaRPr lang="en-US" sz="1800" spc="5" dirty="0">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a:t>
            </a:r>
            <a:r>
              <a:rPr lang="en-US" sz="1800" b="1" spc="-3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2.</a:t>
            </a:r>
            <a:r>
              <a:rPr lang="en-US" sz="1800" spc="3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Literature</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Survey</a:t>
            </a:r>
            <a:endParaRPr lang="en-US" sz="1800" spc="5"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3.</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Implementation and Results</a:t>
            </a:r>
            <a:r>
              <a:rPr lang="en-US" sz="1800" spc="-335" dirty="0">
                <a:effectLst/>
                <a:latin typeface="Times New Roman" panose="02020603050405020304" pitchFamily="18" charset="0"/>
                <a:ea typeface="Times New Roman" panose="02020603050405020304" pitchFamily="18" charset="0"/>
              </a:rPr>
              <a:t> </a:t>
            </a:r>
            <a:endParaRPr lang="en-US" sz="1800" spc="5"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4.</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Discussion and Conclusion</a:t>
            </a:r>
            <a:endParaRPr lang="en-US" sz="1800" spc="5" dirty="0">
              <a:latin typeface="Times New Roman" panose="02020603050405020304" pitchFamily="18" charset="0"/>
              <a:ea typeface="Times New Roman" panose="02020603050405020304" pitchFamily="18" charset="0"/>
            </a:endParaRPr>
          </a:p>
          <a:p>
            <a:pPr marL="285750" lvl="0" indent="-285750" algn="l" rtl="0">
              <a:spcBef>
                <a:spcPts val="0"/>
              </a:spcBef>
              <a:spcAft>
                <a:spcPts val="0"/>
              </a:spcAft>
              <a:buFont typeface="Wingdings" panose="05000000000000000000" pitchFamily="2" charset="2"/>
              <a:buChar char="Ø"/>
            </a:pPr>
            <a:r>
              <a:rPr lang="en-US" sz="1800" dirty="0">
                <a:effectLst/>
                <a:latin typeface="Times New Roman" panose="02020603050405020304" pitchFamily="18" charset="0"/>
                <a:ea typeface="Times New Roman" panose="02020603050405020304" pitchFamily="18" charset="0"/>
              </a:rPr>
              <a:t>References</a:t>
            </a:r>
            <a:endParaRPr dirty="0"/>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000" y="1728500"/>
            <a:ext cx="7713900" cy="5633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6000" b="1" dirty="0">
                <a:effectLst/>
                <a:latin typeface="Times New Roman" panose="02020603050405020304" pitchFamily="18" charset="0"/>
                <a:ea typeface="Times New Roman" panose="02020603050405020304" pitchFamily="18" charset="0"/>
              </a:rPr>
              <a:t>Introduction</a:t>
            </a:r>
            <a:endParaRPr sz="13800" dirty="0"/>
          </a:p>
        </p:txBody>
      </p:sp>
      <p:cxnSp>
        <p:nvCxnSpPr>
          <p:cNvPr id="4" name="Google Shape;623;p37">
            <a:extLst>
              <a:ext uri="{FF2B5EF4-FFF2-40B4-BE49-F238E27FC236}">
                <a16:creationId xmlns:a16="http://schemas.microsoft.com/office/drawing/2014/main" id="{2B0D632D-E741-F84D-7AFA-D76958802DEA}"/>
              </a:ext>
            </a:extLst>
          </p:cNvPr>
          <p:cNvCxnSpPr/>
          <p:nvPr/>
        </p:nvCxnSpPr>
        <p:spPr>
          <a:xfrm>
            <a:off x="5114850" y="24292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8" name="TextBox 7">
            <a:extLst>
              <a:ext uri="{FF2B5EF4-FFF2-40B4-BE49-F238E27FC236}">
                <a16:creationId xmlns:a16="http://schemas.microsoft.com/office/drawing/2014/main" id="{3EDBD88F-3D9E-190C-592F-272B348CA350}"/>
              </a:ext>
            </a:extLst>
          </p:cNvPr>
          <p:cNvSpPr txBox="1"/>
          <p:nvPr/>
        </p:nvSpPr>
        <p:spPr>
          <a:xfrm>
            <a:off x="508000" y="1556087"/>
            <a:ext cx="8293100" cy="2031325"/>
          </a:xfrm>
          <a:prstGeom prst="rect">
            <a:avLst/>
          </a:prstGeom>
          <a:noFill/>
        </p:spPr>
        <p:txBody>
          <a:bodyPr wrap="square" rtlCol="0">
            <a:spAutoFit/>
          </a:bodyPr>
          <a:lstStyle/>
          <a:p>
            <a:pPr algn="just"/>
            <a:r>
              <a:rPr lang="en-US" sz="1800" dirty="0">
                <a:effectLst/>
                <a:latin typeface="Times New Roman" panose="02020603050405020304" pitchFamily="18" charset="0"/>
                <a:ea typeface="SimSun" panose="02010600030101010101" pitchFamily="2" charset="-122"/>
              </a:rPr>
              <a:t>With the rise in demand for automated, interactive, and intelligent support systems, AI chatbots have become essential for enhancing customer experience, streamlining services, and providing instant support across various platforms. ChatGPT, an advanced AI model developed by OpenAI, offers state-of-the-art NLP capabilities that make it ideal for developing such an interactive chatbot. This project explores the design, development, and deployment of an AI chatbot that can be used across industries to improve interaction, answer queries, and deliver personalized experiences.</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17D5E0-8CAC-5037-BA9F-1687078D1AF9}"/>
              </a:ext>
            </a:extLst>
          </p:cNvPr>
          <p:cNvSpPr txBox="1"/>
          <p:nvPr/>
        </p:nvSpPr>
        <p:spPr>
          <a:xfrm>
            <a:off x="528637" y="894367"/>
            <a:ext cx="8086725" cy="3354765"/>
          </a:xfrm>
          <a:prstGeom prst="rect">
            <a:avLst/>
          </a:prstGeom>
          <a:noFill/>
        </p:spPr>
        <p:txBody>
          <a:bodyPr wrap="square" rtlCol="0">
            <a:spAutoFit/>
          </a:bodyPr>
          <a:lstStyle/>
          <a:p>
            <a:pPr algn="just"/>
            <a:r>
              <a:rPr lang="en-US" sz="2000" b="1" dirty="0">
                <a:effectLst/>
                <a:latin typeface="Times New Roman" panose="02020603050405020304" pitchFamily="18" charset="0"/>
                <a:ea typeface="SimSun" panose="02010600030101010101" pitchFamily="2" charset="-122"/>
              </a:rPr>
              <a:t>PROBLEM STATEMENT:</a:t>
            </a:r>
            <a:endParaRPr lang="en-IN" sz="2000" dirty="0">
              <a:effectLst/>
              <a:latin typeface="Times New Roman" panose="02020603050405020304" pitchFamily="18" charset="0"/>
              <a:ea typeface="SimSun" panose="02010600030101010101" pitchFamily="2" charset="-122"/>
            </a:endParaRPr>
          </a:p>
          <a:p>
            <a:pPr indent="457200" algn="just"/>
            <a:r>
              <a:rPr lang="en-US" sz="1800" dirty="0">
                <a:effectLst/>
                <a:latin typeface="Times New Roman" panose="02020603050405020304" pitchFamily="18" charset="0"/>
                <a:ea typeface="SimSun" panose="02010600030101010101" pitchFamily="2" charset="-122"/>
              </a:rPr>
              <a:t>The increasing reliance on digital platforms has highlighted the need for efficient, responsive, and context-aware customer service, education, and personal assistance solutions. Traditional methods of support often suffer from scalability issues, slow response times, and lack of personalization. While AI-powered chatbots have emerged as a potential solution, many existing systems struggle with key challenges such as understanding complex user inputs, maintaining coherent conversations over multiple interaction turns, and ensuring safe and ethical responses. Furthermore, these chatbots often fail to effectively integrate across multiple platforms (e.g., web, mobile, social media) and provide a seamless experience tailored to diverse user needs.</a:t>
            </a:r>
            <a:endParaRPr lang="en-IN" sz="1800" dirty="0">
              <a:effectLst/>
              <a:latin typeface="Times New Roman" panose="02020603050405020304" pitchFamily="18" charset="0"/>
              <a:ea typeface="SimSun" panose="02010600030101010101" pitchFamily="2" charset="-122"/>
            </a:endParaRPr>
          </a:p>
          <a:p>
            <a:pPr algn="just"/>
            <a:endParaRPr lang="en-IN" dirty="0"/>
          </a:p>
        </p:txBody>
      </p:sp>
    </p:spTree>
    <p:extLst>
      <p:ext uri="{BB962C8B-B14F-4D97-AF65-F5344CB8AC3E}">
        <p14:creationId xmlns:p14="http://schemas.microsoft.com/office/powerpoint/2010/main" val="26377201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050" y="1653900"/>
            <a:ext cx="7713900" cy="1835700"/>
          </a:xfrm>
          <a:prstGeom prst="rect">
            <a:avLst/>
          </a:prstGeom>
        </p:spPr>
        <p:txBody>
          <a:bodyPr spcFirstLastPara="1" wrap="square" lIns="91425" tIns="91425" rIns="91425" bIns="91425" anchor="t" anchorCtr="0">
            <a:noAutofit/>
          </a:bodyPr>
          <a:lstStyle/>
          <a:p>
            <a:r>
              <a:rPr lang="en-US" sz="3600" b="1">
                <a:effectLst/>
                <a:latin typeface="Times New Roman" panose="02020603050405020304" pitchFamily="18" charset="0"/>
                <a:ea typeface="SimSun" panose="02010600030101010101" pitchFamily="2" charset="-122"/>
              </a:rPr>
              <a:t>LITERATURE SURVEY ON AI CHATBOTS USING CHATGPT</a:t>
            </a:r>
            <a:endParaRPr lang="en-IN" sz="3600">
              <a:effectLst/>
              <a:latin typeface="Times New Roman" panose="02020603050405020304" pitchFamily="18" charset="0"/>
              <a:ea typeface="SimSun" panose="02010600030101010101" pitchFamily="2" charset="-122"/>
            </a:endParaRPr>
          </a:p>
        </p:txBody>
      </p:sp>
      <p:cxnSp>
        <p:nvCxnSpPr>
          <p:cNvPr id="4" name="Google Shape;623;p37">
            <a:extLst>
              <a:ext uri="{FF2B5EF4-FFF2-40B4-BE49-F238E27FC236}">
                <a16:creationId xmlns:a16="http://schemas.microsoft.com/office/drawing/2014/main" id="{9681DA56-46EE-0971-B57F-D41B3A4DDC04}"/>
              </a:ext>
            </a:extLst>
          </p:cNvPr>
          <p:cNvCxnSpPr/>
          <p:nvPr/>
        </p:nvCxnSpPr>
        <p:spPr>
          <a:xfrm>
            <a:off x="7445300" y="27213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2081</Words>
  <Application>Microsoft Office PowerPoint</Application>
  <PresentationFormat>On-screen Show (16:9)</PresentationFormat>
  <Paragraphs>63</Paragraphs>
  <Slides>25</Slides>
  <Notes>10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Bebas Neue</vt:lpstr>
      <vt:lpstr>Calibri</vt:lpstr>
      <vt:lpstr>Times New Roman</vt:lpstr>
      <vt:lpstr>Wingdings</vt:lpstr>
      <vt:lpstr>Golos Text Medium</vt:lpstr>
      <vt:lpstr>Golos Text</vt:lpstr>
      <vt:lpstr>Artificial Intelligence by Slidesgo</vt:lpstr>
      <vt:lpstr>AI CHATBOT USING CHATGPT</vt:lpstr>
      <vt:lpstr>ACKNOWLEDGEMENT </vt:lpstr>
      <vt:lpstr>ABSTRACT OF THE PROJECT</vt:lpstr>
      <vt:lpstr>PowerPoint Presentation</vt:lpstr>
      <vt:lpstr>TABLE OF CONTENTS</vt:lpstr>
      <vt:lpstr>Introduction</vt:lpstr>
      <vt:lpstr>PowerPoint Presentation</vt:lpstr>
      <vt:lpstr>PowerPoint Presentation</vt:lpstr>
      <vt:lpstr>LITERATURE SURVEY ON AI CHATBOTS USING CHATGPT</vt:lpstr>
      <vt:lpstr>PowerPoint Presentation</vt:lpstr>
      <vt:lpstr>PowerPoint Presentation</vt:lpstr>
      <vt:lpstr>PowerPoint Presentation</vt:lpstr>
      <vt:lpstr>PowerPoint Presentation</vt:lpstr>
      <vt:lpstr>Implementation and Result    </vt:lpstr>
      <vt:lpstr>PowerPoint Presentation</vt:lpstr>
      <vt:lpstr>PowerPoint Presentation</vt:lpstr>
      <vt:lpstr>PowerPoint Presentation</vt:lpstr>
      <vt:lpstr>PowerPoint Presentation</vt:lpstr>
      <vt:lpstr>PowerPoint Presentation</vt:lpstr>
      <vt:lpstr>Git Hub Link of the Project: https://github.com/duraiaravinth542003/duraiaravinthau810021114322.git  </vt:lpstr>
      <vt:lpstr>PowerPoint Presentation</vt:lpstr>
      <vt:lpstr>REFERENCES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DURAI ARAVINTH R</dc:creator>
  <cp:lastModifiedBy>DURAI ARAVINTH R</cp:lastModifiedBy>
  <cp:revision>3</cp:revision>
  <dcterms:modified xsi:type="dcterms:W3CDTF">2024-11-10T06:20:21Z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25542057</vt:lpwstr>
  </property>
  <property fmtid="{D5CDD505-2E9C-101B-9397-08002B2CF9AE}" pid="3" name="NXPowerLiteSettings">
    <vt:lpwstr>F7000400038000</vt:lpwstr>
  </property>
  <property fmtid="{D5CDD505-2E9C-101B-9397-08002B2CF9AE}" pid="4" name="NXPowerLiteVersion">
    <vt:lpwstr>S10.3.1</vt:lpwstr>
  </property>
</Properties>
</file>